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3"/>
  </p:notesMasterIdLst>
  <p:sldIdLst>
    <p:sldId id="292" r:id="rId2"/>
    <p:sldId id="291" r:id="rId3"/>
    <p:sldId id="258" r:id="rId4"/>
    <p:sldId id="259" r:id="rId5"/>
    <p:sldId id="261" r:id="rId6"/>
    <p:sldId id="260"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95" r:id="rId34"/>
    <p:sldId id="296" r:id="rId35"/>
    <p:sldId id="293" r:id="rId36"/>
    <p:sldId id="297" r:id="rId37"/>
    <p:sldId id="288" r:id="rId38"/>
    <p:sldId id="289" r:id="rId39"/>
    <p:sldId id="298" r:id="rId40"/>
    <p:sldId id="290" r:id="rId41"/>
    <p:sldId id="294" r:id="rId42"/>
  </p:sldIdLst>
  <p:sldSz cx="9144000" cy="5143500" type="screen16x9"/>
  <p:notesSz cx="7102475" cy="9388475"/>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Arial"/>
      </a:defRPr>
    </a:lvl1pPr>
    <a:lvl2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Arial"/>
      </a:defRPr>
    </a:lvl2pPr>
    <a:lvl3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Arial"/>
      </a:defRPr>
    </a:lvl3pPr>
    <a:lvl4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Arial"/>
      </a:defRPr>
    </a:lvl4pPr>
    <a:lvl5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Arial"/>
      </a:defRPr>
    </a:lvl5pPr>
    <a:lvl6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Arial"/>
      </a:defRPr>
    </a:lvl6pPr>
    <a:lvl7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Arial"/>
      </a:defRPr>
    </a:lvl7pPr>
    <a:lvl8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Arial"/>
      </a:defRPr>
    </a:lvl8pPr>
    <a:lvl9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5D8CA"/>
          </a:solidFill>
        </a:fill>
      </a:tcStyle>
    </a:wholeTbl>
    <a:band2H>
      <a:tcTxStyle/>
      <a:tcStyle>
        <a:tcBdr/>
        <a:fill>
          <a:solidFill>
            <a:srgbClr val="FAEC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8D0CD"/>
          </a:solidFill>
        </a:fill>
      </a:tcStyle>
    </a:wholeTbl>
    <a:band2H>
      <a:tcTxStyle/>
      <a:tcStyle>
        <a:tcBdr/>
        <a:fill>
          <a:solidFill>
            <a:srgbClr val="EDE9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CDFD9"/>
          </a:solidFill>
        </a:fill>
      </a:tcStyle>
    </a:wholeTbl>
    <a:band2H>
      <a:tcTxStyle/>
      <a:tcStyle>
        <a:tcBdr/>
        <a:fill>
          <a:solidFill>
            <a:srgbClr val="EEF0ED"/>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 styleId="{8F44A2F1-9E1F-4B54-A3A2-5F16C0AD49E2}"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4" d="100"/>
          <a:sy n="94" d="100"/>
        </p:scale>
        <p:origin x="350" y="53"/>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5" name="Shape 175"/>
          <p:cNvSpPr>
            <a:spLocks noGrp="1" noRot="1" noChangeAspect="1"/>
          </p:cNvSpPr>
          <p:nvPr>
            <p:ph type="sldImg"/>
          </p:nvPr>
        </p:nvSpPr>
        <p:spPr>
          <a:xfrm>
            <a:off x="423863" y="704850"/>
            <a:ext cx="6254750" cy="3519488"/>
          </a:xfrm>
          <a:prstGeom prst="rect">
            <a:avLst/>
          </a:prstGeom>
        </p:spPr>
        <p:txBody>
          <a:bodyPr lIns="94229" tIns="47114" rIns="94229" bIns="47114"/>
          <a:lstStyle/>
          <a:p>
            <a:endParaRPr/>
          </a:p>
        </p:txBody>
      </p:sp>
      <p:sp>
        <p:nvSpPr>
          <p:cNvPr id="176" name="Shape 176"/>
          <p:cNvSpPr>
            <a:spLocks noGrp="1"/>
          </p:cNvSpPr>
          <p:nvPr>
            <p:ph type="body" sz="quarter" idx="1"/>
          </p:nvPr>
        </p:nvSpPr>
        <p:spPr>
          <a:xfrm>
            <a:off x="946997" y="4459526"/>
            <a:ext cx="5208482" cy="4224814"/>
          </a:xfrm>
          <a:prstGeom prst="rect">
            <a:avLst/>
          </a:prstGeom>
        </p:spPr>
        <p:txBody>
          <a:bodyPr lIns="94229" tIns="47114" rIns="94229" bIns="47114"/>
          <a:lstStyle/>
          <a:p>
            <a:endParaRPr/>
          </a:p>
        </p:txBody>
      </p:sp>
    </p:spTree>
  </p:cSld>
  <p:clrMap bg1="lt1" tx1="dk1" bg2="lt2" tx2="dk2" accent1="accent1" accent2="accent2" accent3="accent3" accent4="accent4" accent5="accent5" accent6="accent6" hlink="hlink" folHlink="folHlink"/>
  <p:notesStyle>
    <a:lvl1pPr latinLnBrk="0">
      <a:defRPr sz="1400">
        <a:latin typeface="+mn-lt"/>
        <a:ea typeface="+mn-ea"/>
        <a:cs typeface="+mn-cs"/>
        <a:sym typeface="Arial"/>
      </a:defRPr>
    </a:lvl1pPr>
    <a:lvl2pPr indent="228600" latinLnBrk="0">
      <a:defRPr sz="1400">
        <a:latin typeface="+mn-lt"/>
        <a:ea typeface="+mn-ea"/>
        <a:cs typeface="+mn-cs"/>
        <a:sym typeface="Arial"/>
      </a:defRPr>
    </a:lvl2pPr>
    <a:lvl3pPr indent="457200" latinLnBrk="0">
      <a:defRPr sz="1400">
        <a:latin typeface="+mn-lt"/>
        <a:ea typeface="+mn-ea"/>
        <a:cs typeface="+mn-cs"/>
        <a:sym typeface="Arial"/>
      </a:defRPr>
    </a:lvl3pPr>
    <a:lvl4pPr indent="685800" latinLnBrk="0">
      <a:defRPr sz="1400">
        <a:latin typeface="+mn-lt"/>
        <a:ea typeface="+mn-ea"/>
        <a:cs typeface="+mn-cs"/>
        <a:sym typeface="Arial"/>
      </a:defRPr>
    </a:lvl4pPr>
    <a:lvl5pPr indent="914400" latinLnBrk="0">
      <a:defRPr sz="1400">
        <a:latin typeface="+mn-lt"/>
        <a:ea typeface="+mn-ea"/>
        <a:cs typeface="+mn-cs"/>
        <a:sym typeface="Arial"/>
      </a:defRPr>
    </a:lvl5pPr>
    <a:lvl6pPr indent="1143000" latinLnBrk="0">
      <a:defRPr sz="1400">
        <a:latin typeface="+mn-lt"/>
        <a:ea typeface="+mn-ea"/>
        <a:cs typeface="+mn-cs"/>
        <a:sym typeface="Arial"/>
      </a:defRPr>
    </a:lvl6pPr>
    <a:lvl7pPr indent="1371600" latinLnBrk="0">
      <a:defRPr sz="1400">
        <a:latin typeface="+mn-lt"/>
        <a:ea typeface="+mn-ea"/>
        <a:cs typeface="+mn-cs"/>
        <a:sym typeface="Arial"/>
      </a:defRPr>
    </a:lvl7pPr>
    <a:lvl8pPr indent="1600200" latinLnBrk="0">
      <a:defRPr sz="1400">
        <a:latin typeface="+mn-lt"/>
        <a:ea typeface="+mn-ea"/>
        <a:cs typeface="+mn-cs"/>
        <a:sym typeface="Arial"/>
      </a:defRPr>
    </a:lvl8pPr>
    <a:lvl9pPr indent="1828800" latinLnBrk="0">
      <a:defRPr sz="1400">
        <a:latin typeface="+mn-lt"/>
        <a:ea typeface="+mn-ea"/>
        <a:cs typeface="+mn-cs"/>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704850"/>
            <a:ext cx="6257925" cy="3519488"/>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7645739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704850"/>
            <a:ext cx="6257925" cy="3519488"/>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9454561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 name="Shape 196"/>
          <p:cNvSpPr>
            <a:spLocks noGrp="1" noRot="1" noChangeAspect="1"/>
          </p:cNvSpPr>
          <p:nvPr>
            <p:ph type="sldImg"/>
          </p:nvPr>
        </p:nvSpPr>
        <p:spPr>
          <a:xfrm>
            <a:off x="422275" y="704850"/>
            <a:ext cx="6257925" cy="3519488"/>
          </a:xfrm>
          <a:prstGeom prst="rect">
            <a:avLst/>
          </a:prstGeom>
        </p:spPr>
        <p:txBody>
          <a:bodyPr/>
          <a:lstStyle/>
          <a:p>
            <a:endParaRPr/>
          </a:p>
        </p:txBody>
      </p:sp>
      <p:sp>
        <p:nvSpPr>
          <p:cNvPr id="197" name="Shape 197"/>
          <p:cNvSpPr>
            <a:spLocks noGrp="1"/>
          </p:cNvSpPr>
          <p:nvPr>
            <p:ph type="body" sz="quarter" idx="1"/>
          </p:nvPr>
        </p:nvSpPr>
        <p:spPr>
          <a:prstGeom prst="rect">
            <a:avLst/>
          </a:prstGeom>
        </p:spPr>
        <p:txBody>
          <a:bodyPr/>
          <a:lstStyle>
            <a:lvl1pPr>
              <a:defRPr sz="2000"/>
            </a:lvl1pPr>
          </a:lstStyle>
          <a:p>
            <a:r>
              <a:t>HamSCI was founded in 2016 by Nathaniel Frissell, W2NAF.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704850"/>
            <a:ext cx="6257925" cy="3519488"/>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5294538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704850"/>
            <a:ext cx="6257925" cy="3519488"/>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9741316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704850"/>
            <a:ext cx="6257925" cy="3519488"/>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0550695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704850"/>
            <a:ext cx="6257925" cy="3519488"/>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6133027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 name="Shape 228"/>
          <p:cNvSpPr>
            <a:spLocks noGrp="1" noRot="1" noChangeAspect="1"/>
          </p:cNvSpPr>
          <p:nvPr>
            <p:ph type="sldImg"/>
          </p:nvPr>
        </p:nvSpPr>
        <p:spPr>
          <a:xfrm>
            <a:off x="422275" y="704850"/>
            <a:ext cx="6257925" cy="3519488"/>
          </a:xfrm>
          <a:prstGeom prst="rect">
            <a:avLst/>
          </a:prstGeom>
        </p:spPr>
        <p:txBody>
          <a:bodyPr/>
          <a:lstStyle/>
          <a:p>
            <a:endParaRPr/>
          </a:p>
        </p:txBody>
      </p:sp>
      <p:sp>
        <p:nvSpPr>
          <p:cNvPr id="229" name="Shape 229"/>
          <p:cNvSpPr>
            <a:spLocks noGrp="1"/>
          </p:cNvSpPr>
          <p:nvPr>
            <p:ph type="body" sz="quarter" idx="1"/>
          </p:nvPr>
        </p:nvSpPr>
        <p:spPr>
          <a:prstGeom prst="rect">
            <a:avLst/>
          </a:prstGeom>
        </p:spPr>
        <p:txBody>
          <a:bodyPr/>
          <a:lstStyle>
            <a:lvl1pPr>
              <a:defRPr sz="2000"/>
            </a:lvl1pPr>
          </a:lstStyle>
          <a:p>
            <a:r>
              <a:t>We here in North America are very fortunate to have two spectacular eclipses so close together.  After April, the next major solar eclipse passing this way will be in the 2040’s.  That’s why we are so interested in studying them now - it will be a long wait for the next one!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Shape 239"/>
          <p:cNvSpPr>
            <a:spLocks noGrp="1" noRot="1" noChangeAspect="1"/>
          </p:cNvSpPr>
          <p:nvPr>
            <p:ph type="sldImg"/>
          </p:nvPr>
        </p:nvSpPr>
        <p:spPr>
          <a:xfrm>
            <a:off x="422275" y="704850"/>
            <a:ext cx="6257925" cy="3519488"/>
          </a:xfrm>
          <a:prstGeom prst="rect">
            <a:avLst/>
          </a:prstGeom>
        </p:spPr>
        <p:txBody>
          <a:bodyPr/>
          <a:lstStyle/>
          <a:p>
            <a:endParaRPr/>
          </a:p>
        </p:txBody>
      </p:sp>
      <p:sp>
        <p:nvSpPr>
          <p:cNvPr id="240" name="Shape 240"/>
          <p:cNvSpPr>
            <a:spLocks noGrp="1"/>
          </p:cNvSpPr>
          <p:nvPr>
            <p:ph type="body" sz="quarter" idx="1"/>
          </p:nvPr>
        </p:nvSpPr>
        <p:spPr>
          <a:prstGeom prst="rect">
            <a:avLst/>
          </a:prstGeom>
        </p:spPr>
        <p:txBody>
          <a:bodyPr/>
          <a:lstStyle>
            <a:lvl1pPr>
              <a:defRPr sz="2000"/>
            </a:lvl1pPr>
          </a:lstStyle>
          <a:p>
            <a:r>
              <a:t>Why do solar eclipses occur?  Simply put, the moon ‘gets in the way of the sun’, casting a shadow on some portion of the Earth.</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 name="Shape 250"/>
          <p:cNvSpPr>
            <a:spLocks noGrp="1" noRot="1" noChangeAspect="1"/>
          </p:cNvSpPr>
          <p:nvPr>
            <p:ph type="sldImg"/>
          </p:nvPr>
        </p:nvSpPr>
        <p:spPr>
          <a:xfrm>
            <a:off x="422275" y="704850"/>
            <a:ext cx="6257925" cy="3519488"/>
          </a:xfrm>
          <a:prstGeom prst="rect">
            <a:avLst/>
          </a:prstGeom>
        </p:spPr>
        <p:txBody>
          <a:bodyPr/>
          <a:lstStyle/>
          <a:p>
            <a:endParaRPr/>
          </a:p>
        </p:txBody>
      </p:sp>
      <p:sp>
        <p:nvSpPr>
          <p:cNvPr id="251" name="Shape 251"/>
          <p:cNvSpPr>
            <a:spLocks noGrp="1"/>
          </p:cNvSpPr>
          <p:nvPr>
            <p:ph type="body" sz="quarter" idx="1"/>
          </p:nvPr>
        </p:nvSpPr>
        <p:spPr>
          <a:prstGeom prst="rect">
            <a:avLst/>
          </a:prstGeom>
        </p:spPr>
        <p:txBody>
          <a:bodyPr/>
          <a:lstStyle>
            <a:lvl1pPr>
              <a:defRPr sz="2000"/>
            </a:lvl1pPr>
          </a:lstStyle>
          <a:p>
            <a:r>
              <a:t>All eclipses are not alike; far from it.  They can be tiny slivers, barely visible, to the granddaddy of them all:  The total eclipse.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704850"/>
            <a:ext cx="6257925" cy="3519488"/>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1776722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 name="Shape 263"/>
          <p:cNvSpPr>
            <a:spLocks noGrp="1" noRot="1" noChangeAspect="1"/>
          </p:cNvSpPr>
          <p:nvPr>
            <p:ph type="sldImg"/>
          </p:nvPr>
        </p:nvSpPr>
        <p:spPr>
          <a:xfrm>
            <a:off x="422275" y="704850"/>
            <a:ext cx="6257925" cy="3519488"/>
          </a:xfrm>
          <a:prstGeom prst="rect">
            <a:avLst/>
          </a:prstGeom>
        </p:spPr>
        <p:txBody>
          <a:bodyPr/>
          <a:lstStyle/>
          <a:p>
            <a:endParaRPr/>
          </a:p>
        </p:txBody>
      </p:sp>
      <p:sp>
        <p:nvSpPr>
          <p:cNvPr id="264" name="Shape 264"/>
          <p:cNvSpPr>
            <a:spLocks noGrp="1"/>
          </p:cNvSpPr>
          <p:nvPr>
            <p:ph type="body" sz="quarter" idx="1"/>
          </p:nvPr>
        </p:nvSpPr>
        <p:spPr>
          <a:prstGeom prst="rect">
            <a:avLst/>
          </a:prstGeom>
        </p:spPr>
        <p:txBody>
          <a:bodyPr/>
          <a:lstStyle/>
          <a:p>
            <a:pPr>
              <a:defRPr sz="2000"/>
            </a:pPr>
            <a:r>
              <a:t>Most hams are familiar with the ionosphere, the region of the atmosphere that is between 80 and 300 kilometers above Earth.  The ionosphere is constantly changing, as points on the Earth change from night to day back to night, as layers form and then dissolve or recombine.  </a:t>
            </a:r>
          </a:p>
          <a:p>
            <a:pPr>
              <a:defRPr sz="2000"/>
            </a:pPr>
            <a:endParaRPr/>
          </a:p>
          <a:p>
            <a:pPr>
              <a:defRPr sz="2000"/>
            </a:pPr>
            <a:r>
              <a:t>The transition from day to night, and later, from night to day, is especially interesting.  A similar pattern occurs during a solar eclipse.</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 name="Shape 269"/>
          <p:cNvSpPr>
            <a:spLocks noGrp="1" noRot="1" noChangeAspect="1"/>
          </p:cNvSpPr>
          <p:nvPr>
            <p:ph type="sldImg"/>
          </p:nvPr>
        </p:nvSpPr>
        <p:spPr>
          <a:xfrm>
            <a:off x="422275" y="704850"/>
            <a:ext cx="6257925" cy="3519488"/>
          </a:xfrm>
          <a:prstGeom prst="rect">
            <a:avLst/>
          </a:prstGeom>
        </p:spPr>
        <p:txBody>
          <a:bodyPr/>
          <a:lstStyle/>
          <a:p>
            <a:endParaRPr/>
          </a:p>
        </p:txBody>
      </p:sp>
      <p:sp>
        <p:nvSpPr>
          <p:cNvPr id="270" name="Shape 270"/>
          <p:cNvSpPr>
            <a:spLocks noGrp="1"/>
          </p:cNvSpPr>
          <p:nvPr>
            <p:ph type="body" sz="quarter" idx="1"/>
          </p:nvPr>
        </p:nvSpPr>
        <p:spPr>
          <a:prstGeom prst="rect">
            <a:avLst/>
          </a:prstGeom>
        </p:spPr>
        <p:txBody>
          <a:bodyPr/>
          <a:lstStyle>
            <a:lvl1pPr>
              <a:defRPr sz="2000"/>
            </a:lvl1pPr>
          </a:lstStyle>
          <a:p>
            <a:r>
              <a:t>The eclipse details are as follows (bullets above)</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704850"/>
            <a:ext cx="6257925" cy="3519488"/>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9396812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704850"/>
            <a:ext cx="6257925" cy="3519488"/>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6222993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 name="Shape 284"/>
          <p:cNvSpPr>
            <a:spLocks noGrp="1" noRot="1" noChangeAspect="1"/>
          </p:cNvSpPr>
          <p:nvPr>
            <p:ph type="sldImg"/>
          </p:nvPr>
        </p:nvSpPr>
        <p:spPr>
          <a:xfrm>
            <a:off x="422275" y="704850"/>
            <a:ext cx="6257925" cy="3519488"/>
          </a:xfrm>
          <a:prstGeom prst="rect">
            <a:avLst/>
          </a:prstGeom>
        </p:spPr>
        <p:txBody>
          <a:bodyPr/>
          <a:lstStyle/>
          <a:p>
            <a:endParaRPr/>
          </a:p>
        </p:txBody>
      </p:sp>
      <p:sp>
        <p:nvSpPr>
          <p:cNvPr id="285" name="Shape 285"/>
          <p:cNvSpPr>
            <a:spLocks noGrp="1"/>
          </p:cNvSpPr>
          <p:nvPr>
            <p:ph type="body" sz="quarter" idx="1"/>
          </p:nvPr>
        </p:nvSpPr>
        <p:spPr>
          <a:prstGeom prst="rect">
            <a:avLst/>
          </a:prstGeom>
        </p:spPr>
        <p:txBody>
          <a:bodyPr/>
          <a:lstStyle>
            <a:lvl1pPr>
              <a:defRPr sz="2000">
                <a:latin typeface="Calibri"/>
                <a:ea typeface="Calibri"/>
                <a:cs typeface="Calibri"/>
                <a:sym typeface="Calibri"/>
              </a:defRPr>
            </a:lvl1pPr>
          </a:lstStyle>
          <a:p>
            <a:r>
              <a:t>(Click once or twice on the map to get the animation started)</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 name="Shape 291"/>
          <p:cNvSpPr>
            <a:spLocks noGrp="1" noRot="1" noChangeAspect="1"/>
          </p:cNvSpPr>
          <p:nvPr>
            <p:ph type="sldImg"/>
          </p:nvPr>
        </p:nvSpPr>
        <p:spPr>
          <a:xfrm>
            <a:off x="422275" y="704850"/>
            <a:ext cx="6257925" cy="3519488"/>
          </a:xfrm>
          <a:prstGeom prst="rect">
            <a:avLst/>
          </a:prstGeom>
        </p:spPr>
        <p:txBody>
          <a:bodyPr/>
          <a:lstStyle/>
          <a:p>
            <a:endParaRPr/>
          </a:p>
        </p:txBody>
      </p:sp>
      <p:sp>
        <p:nvSpPr>
          <p:cNvPr id="292" name="Shape 292"/>
          <p:cNvSpPr>
            <a:spLocks noGrp="1"/>
          </p:cNvSpPr>
          <p:nvPr>
            <p:ph type="body" sz="quarter" idx="1"/>
          </p:nvPr>
        </p:nvSpPr>
        <p:spPr>
          <a:prstGeom prst="rect">
            <a:avLst/>
          </a:prstGeom>
        </p:spPr>
        <p:txBody>
          <a:bodyPr/>
          <a:lstStyle>
            <a:lvl1pPr>
              <a:defRPr sz="2000"/>
            </a:lvl1pPr>
          </a:lstStyle>
          <a:p>
            <a:r>
              <a:t>HamSCI had a lot of activities last October, and we’ll be repeating them again in April.  We call them the Festivals of Eclipse Ionospheric Science.  We have 6 activities planned.  They include contests, hardware projects, monitoring events and more.</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704850"/>
            <a:ext cx="6257925" cy="3519488"/>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2331038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704850"/>
            <a:ext cx="6257925" cy="3519488"/>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6435578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704850"/>
            <a:ext cx="6257925" cy="3519488"/>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1944330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704850"/>
            <a:ext cx="6257925" cy="3519488"/>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8853023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704850"/>
            <a:ext cx="6257925" cy="3519488"/>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5101201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 name="Shape 327"/>
          <p:cNvSpPr>
            <a:spLocks noGrp="1" noRot="1" noChangeAspect="1"/>
          </p:cNvSpPr>
          <p:nvPr>
            <p:ph type="sldImg"/>
          </p:nvPr>
        </p:nvSpPr>
        <p:spPr>
          <a:xfrm>
            <a:off x="422275" y="704850"/>
            <a:ext cx="6257925" cy="3519488"/>
          </a:xfrm>
          <a:prstGeom prst="rect">
            <a:avLst/>
          </a:prstGeom>
        </p:spPr>
        <p:txBody>
          <a:bodyPr/>
          <a:lstStyle/>
          <a:p>
            <a:endParaRPr/>
          </a:p>
        </p:txBody>
      </p:sp>
      <p:sp>
        <p:nvSpPr>
          <p:cNvPr id="328" name="Shape 328"/>
          <p:cNvSpPr>
            <a:spLocks noGrp="1"/>
          </p:cNvSpPr>
          <p:nvPr>
            <p:ph type="body" sz="quarter" idx="1"/>
          </p:nvPr>
        </p:nvSpPr>
        <p:spPr>
          <a:prstGeom prst="rect">
            <a:avLst/>
          </a:prstGeom>
        </p:spPr>
        <p:txBody>
          <a:bodyPr/>
          <a:lstStyle>
            <a:lvl1pPr>
              <a:defRPr sz="2000"/>
            </a:lvl1pPr>
          </a:lstStyle>
          <a:p>
            <a:r>
              <a:t>The October, 2023 running of the GSSC attracted 68 participants.  Togehter, they were responsbible for over 700,000 ‘spots’ as recorded on spotting networks such as PSKReporter.info.</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704850"/>
            <a:ext cx="6257925" cy="3519488"/>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4634188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704850"/>
            <a:ext cx="6257925" cy="3519488"/>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0133264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 name="Shape 349"/>
          <p:cNvSpPr>
            <a:spLocks noGrp="1" noRot="1" noChangeAspect="1"/>
          </p:cNvSpPr>
          <p:nvPr>
            <p:ph type="sldImg"/>
          </p:nvPr>
        </p:nvSpPr>
        <p:spPr>
          <a:xfrm>
            <a:off x="422275" y="704850"/>
            <a:ext cx="6257925" cy="3519488"/>
          </a:xfrm>
          <a:prstGeom prst="rect">
            <a:avLst/>
          </a:prstGeom>
        </p:spPr>
        <p:txBody>
          <a:bodyPr/>
          <a:lstStyle/>
          <a:p>
            <a:endParaRPr/>
          </a:p>
        </p:txBody>
      </p:sp>
      <p:sp>
        <p:nvSpPr>
          <p:cNvPr id="350" name="Shape 350"/>
          <p:cNvSpPr>
            <a:spLocks noGrp="1"/>
          </p:cNvSpPr>
          <p:nvPr>
            <p:ph type="body" sz="quarter" idx="1"/>
          </p:nvPr>
        </p:nvSpPr>
        <p:spPr>
          <a:prstGeom prst="rect">
            <a:avLst/>
          </a:prstGeom>
        </p:spPr>
        <p:txBody>
          <a:bodyPr/>
          <a:lstStyle>
            <a:lvl1pPr>
              <a:defRPr sz="2000"/>
            </a:lvl1pPr>
          </a:lstStyle>
          <a:p>
            <a:r>
              <a:t>This event will be held on the lower bands, 40, 60 and 75 meters, on single sideband.</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704850"/>
            <a:ext cx="6257925" cy="3519488"/>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0010944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 name="Shape 365"/>
          <p:cNvSpPr>
            <a:spLocks noGrp="1" noRot="1" noChangeAspect="1"/>
          </p:cNvSpPr>
          <p:nvPr>
            <p:ph type="sldImg"/>
          </p:nvPr>
        </p:nvSpPr>
        <p:spPr>
          <a:xfrm>
            <a:off x="422275" y="704850"/>
            <a:ext cx="6257925" cy="3519488"/>
          </a:xfrm>
          <a:prstGeom prst="rect">
            <a:avLst/>
          </a:prstGeom>
        </p:spPr>
        <p:txBody>
          <a:bodyPr/>
          <a:lstStyle/>
          <a:p>
            <a:endParaRPr/>
          </a:p>
        </p:txBody>
      </p:sp>
      <p:sp>
        <p:nvSpPr>
          <p:cNvPr id="366" name="Shape 366"/>
          <p:cNvSpPr>
            <a:spLocks noGrp="1"/>
          </p:cNvSpPr>
          <p:nvPr>
            <p:ph type="body" sz="quarter" idx="1"/>
          </p:nvPr>
        </p:nvSpPr>
        <p:spPr>
          <a:prstGeom prst="rect">
            <a:avLst/>
          </a:prstGeom>
        </p:spPr>
        <p:txBody>
          <a:bodyPr/>
          <a:lstStyle/>
          <a:p>
            <a:pPr>
              <a:defRPr sz="2000"/>
            </a:pPr>
            <a:r>
              <a:rPr dirty="0"/>
              <a:t>We are asked, quite often, “What did you learn from the last eclipse”?  Well, to be perfectly honest, it is too early to make any conclusions.  Good science takes time…it is a slow process.  </a:t>
            </a:r>
          </a:p>
          <a:p>
            <a:pPr>
              <a:defRPr sz="2000"/>
            </a:pPr>
            <a:endParaRPr dirty="0"/>
          </a:p>
          <a:p>
            <a:pPr>
              <a:defRPr sz="2000"/>
            </a:pPr>
            <a:r>
              <a:rPr dirty="0"/>
              <a:t>It is important to understand the difference between Observations and Findings.  </a:t>
            </a:r>
          </a:p>
          <a:p>
            <a:pPr>
              <a:defRPr sz="2000"/>
            </a:pPr>
            <a:endParaRPr dirty="0"/>
          </a:p>
          <a:p>
            <a:pPr>
              <a:defRPr sz="2000"/>
            </a:pPr>
            <a:r>
              <a:rPr dirty="0"/>
              <a:t>Also, it’s important to understand the peer review process, whereby scientists review one another’s work, looking at such things as originality, accuracy, and repeatability.  There’s a lot of ‘back and forth’ that goes on before theories and explanations see the light of day.</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 name="Shape 372"/>
          <p:cNvSpPr>
            <a:spLocks noGrp="1" noRot="1" noChangeAspect="1"/>
          </p:cNvSpPr>
          <p:nvPr>
            <p:ph type="sldImg"/>
          </p:nvPr>
        </p:nvSpPr>
        <p:spPr>
          <a:xfrm>
            <a:off x="422275" y="704850"/>
            <a:ext cx="6257925" cy="3519488"/>
          </a:xfrm>
          <a:prstGeom prst="rect">
            <a:avLst/>
          </a:prstGeom>
        </p:spPr>
        <p:txBody>
          <a:bodyPr/>
          <a:lstStyle/>
          <a:p>
            <a:endParaRPr/>
          </a:p>
        </p:txBody>
      </p:sp>
      <p:sp>
        <p:nvSpPr>
          <p:cNvPr id="373" name="Shape 373"/>
          <p:cNvSpPr>
            <a:spLocks noGrp="1"/>
          </p:cNvSpPr>
          <p:nvPr>
            <p:ph type="body" sz="quarter" idx="1"/>
          </p:nvPr>
        </p:nvSpPr>
        <p:spPr>
          <a:prstGeom prst="rect">
            <a:avLst/>
          </a:prstGeom>
        </p:spPr>
        <p:txBody>
          <a:bodyPr/>
          <a:lstStyle>
            <a:lvl1pPr>
              <a:defRPr sz="2000"/>
            </a:lvl1pPr>
          </a:lstStyle>
          <a:p>
            <a:r>
              <a:t>We do feel pretty good about the early observations.  Here, for example, we see that our Grape receiving systems show similarity between dawn and eclipse reactions of the ionosphere.  This is a graph of Doppler Shift, which is a method to monitor how high the bottomside of the ionosphere is above Earth.</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 name="Shape 379"/>
          <p:cNvSpPr>
            <a:spLocks noGrp="1" noRot="1" noChangeAspect="1"/>
          </p:cNvSpPr>
          <p:nvPr>
            <p:ph type="sldImg"/>
          </p:nvPr>
        </p:nvSpPr>
        <p:spPr>
          <a:xfrm>
            <a:off x="422275" y="704850"/>
            <a:ext cx="6257925" cy="3519488"/>
          </a:xfrm>
          <a:prstGeom prst="rect">
            <a:avLst/>
          </a:prstGeom>
        </p:spPr>
        <p:txBody>
          <a:bodyPr/>
          <a:lstStyle/>
          <a:p>
            <a:endParaRPr/>
          </a:p>
        </p:txBody>
      </p:sp>
      <p:sp>
        <p:nvSpPr>
          <p:cNvPr id="380" name="Shape 380"/>
          <p:cNvSpPr>
            <a:spLocks noGrp="1"/>
          </p:cNvSpPr>
          <p:nvPr>
            <p:ph type="body" sz="quarter" idx="1"/>
          </p:nvPr>
        </p:nvSpPr>
        <p:spPr>
          <a:prstGeom prst="rect">
            <a:avLst/>
          </a:prstGeom>
        </p:spPr>
        <p:txBody>
          <a:bodyPr/>
          <a:lstStyle>
            <a:lvl1pPr>
              <a:defRPr sz="2000"/>
            </a:lvl1pPr>
          </a:lstStyle>
          <a:p>
            <a:r>
              <a:t>Not all of our observations involve the ham bands, or even transmitting.  Here are graphs of signal strength from monitoring AM broadcast station KKXA, in Snohomish, Washington.  On the control day, October 13th, you can see how the signal steadily weakened after sunrise.   The graph looks much different on eclipse day:  The signals grew in strength as the eclipse passed over the western US - a brief period of darkness, which caused the signals to dramatically peak.</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 name="Shape 390"/>
          <p:cNvSpPr>
            <a:spLocks noGrp="1" noRot="1" noChangeAspect="1"/>
          </p:cNvSpPr>
          <p:nvPr>
            <p:ph type="sldImg"/>
          </p:nvPr>
        </p:nvSpPr>
        <p:spPr>
          <a:xfrm>
            <a:off x="422275" y="704850"/>
            <a:ext cx="6257925" cy="3519488"/>
          </a:xfrm>
          <a:prstGeom prst="rect">
            <a:avLst/>
          </a:prstGeom>
        </p:spPr>
        <p:txBody>
          <a:bodyPr/>
          <a:lstStyle/>
          <a:p>
            <a:endParaRPr/>
          </a:p>
        </p:txBody>
      </p:sp>
      <p:sp>
        <p:nvSpPr>
          <p:cNvPr id="391" name="Shape 391"/>
          <p:cNvSpPr>
            <a:spLocks noGrp="1"/>
          </p:cNvSpPr>
          <p:nvPr>
            <p:ph type="body" sz="quarter" idx="1"/>
          </p:nvPr>
        </p:nvSpPr>
        <p:spPr>
          <a:prstGeom prst="rect">
            <a:avLst/>
          </a:prstGeom>
        </p:spPr>
        <p:txBody>
          <a:bodyPr/>
          <a:lstStyle/>
          <a:p>
            <a:pPr>
              <a:defRPr sz="2000"/>
            </a:pPr>
            <a:r>
              <a:t>FST4w is known as a ‘propagation study mode’, which it did very well.  On the right, note the ‘bump’ in signal strength at the time of the eclipse,  for transmissions between two stations in the 7th call area.</a:t>
            </a:r>
          </a:p>
          <a:p>
            <a:pPr>
              <a:defRPr sz="2000"/>
            </a:pPr>
            <a:endParaRPr/>
          </a:p>
          <a:p>
            <a:pPr>
              <a:defRPr sz="2000"/>
            </a:pPr>
            <a:r>
              <a:t>The left graph shows received noise levels for two receiver locations on California’s west coast.  Note the signifcant peak during the eclipse period.</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704850"/>
            <a:ext cx="6257925" cy="3519488"/>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79729154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704850"/>
            <a:ext cx="6257925" cy="3519488"/>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9622287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704850"/>
            <a:ext cx="6257925" cy="3519488"/>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6330067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704850"/>
            <a:ext cx="6257925" cy="3519488"/>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01145563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704850"/>
            <a:ext cx="6257925" cy="3519488"/>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4318316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704850"/>
            <a:ext cx="6257925" cy="3519488"/>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44812525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704850"/>
            <a:ext cx="6257925" cy="3519488"/>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3772996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704850"/>
            <a:ext cx="6257925" cy="3519488"/>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546867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mailto:hamsci@hamsci.or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jpeg"/><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hyperlink" Target="mailto:hamsci@hamsci.or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hyperlink" Target="mailto:hamsci@hamsci.or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OBJECT">
    <p:spTree>
      <p:nvGrpSpPr>
        <p:cNvPr id="1" name=""/>
        <p:cNvGrpSpPr/>
        <p:nvPr/>
      </p:nvGrpSpPr>
      <p:grpSpPr>
        <a:xfrm>
          <a:off x="0" y="0"/>
          <a:ext cx="0" cy="0"/>
          <a:chOff x="0" y="0"/>
          <a:chExt cx="0" cy="0"/>
        </a:xfrm>
      </p:grpSpPr>
      <p:sp>
        <p:nvSpPr>
          <p:cNvPr id="16" name="Title Text"/>
          <p:cNvSpPr txBox="1">
            <a:spLocks noGrp="1"/>
          </p:cNvSpPr>
          <p:nvPr>
            <p:ph type="title"/>
          </p:nvPr>
        </p:nvSpPr>
        <p:spPr>
          <a:prstGeom prst="rect">
            <a:avLst/>
          </a:prstGeom>
        </p:spPr>
        <p:txBody>
          <a:bodyPr/>
          <a:lstStyle/>
          <a:p>
            <a:r>
              <a:t>Title Text</a:t>
            </a:r>
          </a:p>
        </p:txBody>
      </p:sp>
      <p:sp>
        <p:nvSpPr>
          <p:cNvPr id="17"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OBJECT">
    <p:spTree>
      <p:nvGrpSpPr>
        <p:cNvPr id="1" name=""/>
        <p:cNvGrpSpPr/>
        <p:nvPr/>
      </p:nvGrpSpPr>
      <p:grpSpPr>
        <a:xfrm>
          <a:off x="0" y="0"/>
          <a:ext cx="0" cy="0"/>
          <a:chOff x="0" y="0"/>
          <a:chExt cx="0" cy="0"/>
        </a:xfrm>
      </p:grpSpPr>
      <p:sp>
        <p:nvSpPr>
          <p:cNvPr id="39" name="Google Shape;14;p1"/>
          <p:cNvSpPr/>
          <p:nvPr/>
        </p:nvSpPr>
        <p:spPr>
          <a:xfrm>
            <a:off x="212035" y="642567"/>
            <a:ext cx="8719930" cy="1"/>
          </a:xfrm>
          <a:prstGeom prst="line">
            <a:avLst/>
          </a:prstGeom>
          <a:ln w="12700">
            <a:solidFill>
              <a:srgbClr val="000000"/>
            </a:solidFill>
          </a:ln>
        </p:spPr>
        <p:txBody>
          <a:bodyPr lIns="45719" rIns="45719"/>
          <a:lstStyle/>
          <a:p>
            <a:endParaRPr/>
          </a:p>
        </p:txBody>
      </p:sp>
      <p:grpSp>
        <p:nvGrpSpPr>
          <p:cNvPr id="42" name="Google Shape;15;p1"/>
          <p:cNvGrpSpPr/>
          <p:nvPr/>
        </p:nvGrpSpPr>
        <p:grpSpPr>
          <a:xfrm>
            <a:off x="22860" y="4665197"/>
            <a:ext cx="9144001" cy="537267"/>
            <a:chOff x="0" y="0"/>
            <a:chExt cx="9144000" cy="537265"/>
          </a:xfrm>
        </p:grpSpPr>
        <p:pic>
          <p:nvPicPr>
            <p:cNvPr id="40" name="Google Shape;16;p1" descr="Google Shape;16;p1"/>
            <p:cNvPicPr>
              <a:picLocks noChangeAspect="1"/>
            </p:cNvPicPr>
            <p:nvPr/>
          </p:nvPicPr>
          <p:blipFill>
            <a:blip r:embed="rId2"/>
            <a:stretch>
              <a:fillRect/>
            </a:stretch>
          </p:blipFill>
          <p:spPr>
            <a:xfrm>
              <a:off x="2453293" y="2342"/>
              <a:ext cx="6690708" cy="534924"/>
            </a:xfrm>
            <a:prstGeom prst="rect">
              <a:avLst/>
            </a:prstGeom>
            <a:ln w="12700" cap="flat">
              <a:noFill/>
              <a:miter lim="400000"/>
            </a:ln>
            <a:effectLst/>
          </p:spPr>
        </p:pic>
        <p:pic>
          <p:nvPicPr>
            <p:cNvPr id="41" name="Google Shape;17;p1" descr="Google Shape;17;p1"/>
            <p:cNvPicPr>
              <a:picLocks noChangeAspect="1"/>
            </p:cNvPicPr>
            <p:nvPr/>
          </p:nvPicPr>
          <p:blipFill>
            <a:blip r:embed="rId2"/>
            <a:stretch>
              <a:fillRect/>
            </a:stretch>
          </p:blipFill>
          <p:spPr>
            <a:xfrm>
              <a:off x="-1" y="0"/>
              <a:ext cx="6690708" cy="534924"/>
            </a:xfrm>
            <a:prstGeom prst="rect">
              <a:avLst/>
            </a:prstGeom>
            <a:ln w="12700" cap="flat">
              <a:noFill/>
              <a:miter lim="400000"/>
            </a:ln>
            <a:effectLst/>
          </p:spPr>
        </p:pic>
      </p:grpSp>
      <p:sp>
        <p:nvSpPr>
          <p:cNvPr id="43" name="Google Shape;30;p3"/>
          <p:cNvSpPr txBox="1"/>
          <p:nvPr/>
        </p:nvSpPr>
        <p:spPr>
          <a:xfrm>
            <a:off x="5587067" y="4721582"/>
            <a:ext cx="3614306" cy="4244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24" tIns="91424" rIns="91424" bIns="91424">
            <a:spAutoFit/>
          </a:bodyPr>
          <a:lstStyle>
            <a:lvl1pPr algn="r">
              <a:defRPr sz="1800" b="1" u="sng">
                <a:solidFill>
                  <a:srgbClr val="FFFFFF"/>
                </a:solidFill>
                <a:uFill>
                  <a:solidFill>
                    <a:srgbClr val="2998E3"/>
                  </a:solidFill>
                </a:uFill>
                <a:latin typeface="Calibri"/>
                <a:ea typeface="Calibri"/>
                <a:cs typeface="Calibri"/>
                <a:sym typeface="Calibri"/>
                <a:hlinkClick r:id="rId3"/>
              </a:defRPr>
            </a:lvl1pPr>
          </a:lstStyle>
          <a:p>
            <a:pPr>
              <a:defRPr u="none">
                <a:uFillTx/>
              </a:defRPr>
            </a:pPr>
            <a:r>
              <a:rPr u="sng">
                <a:uFill>
                  <a:solidFill>
                    <a:srgbClr val="2998E3"/>
                  </a:solidFill>
                </a:uFill>
                <a:hlinkClick r:id="rId3"/>
              </a:rPr>
              <a:t>hamsci@hamsci.org</a:t>
            </a:r>
          </a:p>
        </p:txBody>
      </p:sp>
      <p:sp>
        <p:nvSpPr>
          <p:cNvPr id="44" name="Title Text"/>
          <p:cNvSpPr txBox="1">
            <a:spLocks noGrp="1"/>
          </p:cNvSpPr>
          <p:nvPr>
            <p:ph type="title"/>
          </p:nvPr>
        </p:nvSpPr>
        <p:spPr>
          <a:prstGeom prst="rect">
            <a:avLst/>
          </a:prstGeom>
        </p:spPr>
        <p:txBody>
          <a:bodyPr/>
          <a:lstStyle/>
          <a:p>
            <a:r>
              <a:t>Title Text</a:t>
            </a:r>
          </a:p>
        </p:txBody>
      </p:sp>
      <p:sp>
        <p:nvSpPr>
          <p:cNvPr id="45"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sp>
        <p:nvSpPr>
          <p:cNvPr id="53" name="Line 2"/>
          <p:cNvSpPr/>
          <p:nvPr/>
        </p:nvSpPr>
        <p:spPr>
          <a:xfrm>
            <a:off x="8480366" y="102989"/>
            <a:ext cx="1" cy="513521"/>
          </a:xfrm>
          <a:prstGeom prst="line">
            <a:avLst/>
          </a:prstGeom>
          <a:ln w="3175">
            <a:solidFill>
              <a:srgbClr val="86001A"/>
            </a:solidFill>
          </a:ln>
        </p:spPr>
        <p:txBody>
          <a:bodyPr lIns="34289" tIns="34289" rIns="34289" bIns="34289"/>
          <a:lstStyle/>
          <a:p>
            <a:pPr defTabSz="342900">
              <a:defRPr sz="1200">
                <a:solidFill>
                  <a:srgbClr val="FFFFFF"/>
                </a:solidFill>
              </a:defRPr>
            </a:pPr>
            <a:endParaRPr/>
          </a:p>
        </p:txBody>
      </p:sp>
      <p:grpSp>
        <p:nvGrpSpPr>
          <p:cNvPr id="85" name="Group 8"/>
          <p:cNvGrpSpPr/>
          <p:nvPr/>
        </p:nvGrpSpPr>
        <p:grpSpPr>
          <a:xfrm>
            <a:off x="8535092" y="108038"/>
            <a:ext cx="410473" cy="503425"/>
            <a:chOff x="0" y="0"/>
            <a:chExt cx="410471" cy="503424"/>
          </a:xfrm>
        </p:grpSpPr>
        <p:sp>
          <p:nvSpPr>
            <p:cNvPr id="54" name="Oval 9"/>
            <p:cNvSpPr/>
            <p:nvPr/>
          </p:nvSpPr>
          <p:spPr>
            <a:xfrm>
              <a:off x="0" y="-1"/>
              <a:ext cx="62193" cy="46615"/>
            </a:xfrm>
            <a:prstGeom prst="ellipse">
              <a:avLst/>
            </a:prstGeom>
            <a:solidFill>
              <a:srgbClr val="CCCC66"/>
            </a:solidFill>
            <a:ln w="12700" cap="flat">
              <a:noFill/>
              <a:miter lim="400000"/>
            </a:ln>
            <a:effectLst/>
          </p:spPr>
          <p:txBody>
            <a:bodyPr wrap="square" lIns="34289" tIns="34289" rIns="34289" bIns="34289" numCol="1" anchor="ctr">
              <a:noAutofit/>
            </a:bodyPr>
            <a:lstStyle/>
            <a:p>
              <a:pPr defTabSz="342900">
                <a:defRPr sz="1800">
                  <a:solidFill>
                    <a:srgbClr val="FFFFFF"/>
                  </a:solidFill>
                </a:defRPr>
              </a:pPr>
              <a:endParaRPr/>
            </a:p>
          </p:txBody>
        </p:sp>
        <p:sp>
          <p:nvSpPr>
            <p:cNvPr id="55" name="Oval 10"/>
            <p:cNvSpPr/>
            <p:nvPr/>
          </p:nvSpPr>
          <p:spPr>
            <a:xfrm>
              <a:off x="87069" y="-1"/>
              <a:ext cx="62194" cy="46615"/>
            </a:xfrm>
            <a:prstGeom prst="ellipse">
              <a:avLst/>
            </a:prstGeom>
            <a:solidFill>
              <a:srgbClr val="CCCC66"/>
            </a:solidFill>
            <a:ln w="12700" cap="flat">
              <a:noFill/>
              <a:miter lim="400000"/>
            </a:ln>
            <a:effectLst/>
          </p:spPr>
          <p:txBody>
            <a:bodyPr wrap="square" lIns="34289" tIns="34289" rIns="34289" bIns="34289" numCol="1" anchor="ctr">
              <a:noAutofit/>
            </a:bodyPr>
            <a:lstStyle/>
            <a:p>
              <a:pPr defTabSz="342900">
                <a:defRPr sz="1800">
                  <a:solidFill>
                    <a:srgbClr val="FFFFFF"/>
                  </a:solidFill>
                </a:defRPr>
              </a:pPr>
              <a:endParaRPr/>
            </a:p>
          </p:txBody>
        </p:sp>
        <p:sp>
          <p:nvSpPr>
            <p:cNvPr id="56" name="Oval 11"/>
            <p:cNvSpPr/>
            <p:nvPr/>
          </p:nvSpPr>
          <p:spPr>
            <a:xfrm>
              <a:off x="174139" y="-1"/>
              <a:ext cx="62194" cy="46615"/>
            </a:xfrm>
            <a:prstGeom prst="ellipse">
              <a:avLst/>
            </a:prstGeom>
            <a:solidFill>
              <a:srgbClr val="CCCC66"/>
            </a:solidFill>
            <a:ln w="12700" cap="flat">
              <a:noFill/>
              <a:miter lim="400000"/>
            </a:ln>
            <a:effectLst/>
          </p:spPr>
          <p:txBody>
            <a:bodyPr wrap="square" lIns="34289" tIns="34289" rIns="34289" bIns="34289" numCol="1" anchor="ctr">
              <a:noAutofit/>
            </a:bodyPr>
            <a:lstStyle/>
            <a:p>
              <a:pPr defTabSz="342900">
                <a:defRPr sz="1800">
                  <a:solidFill>
                    <a:srgbClr val="FFFFFF"/>
                  </a:solidFill>
                </a:defRPr>
              </a:pPr>
              <a:endParaRPr/>
            </a:p>
          </p:txBody>
        </p:sp>
        <p:sp>
          <p:nvSpPr>
            <p:cNvPr id="57" name="Oval 12"/>
            <p:cNvSpPr/>
            <p:nvPr/>
          </p:nvSpPr>
          <p:spPr>
            <a:xfrm>
              <a:off x="0" y="65258"/>
              <a:ext cx="62193" cy="46615"/>
            </a:xfrm>
            <a:prstGeom prst="ellipse">
              <a:avLst/>
            </a:prstGeom>
            <a:solidFill>
              <a:srgbClr val="CCCC66"/>
            </a:solidFill>
            <a:ln w="12700" cap="flat">
              <a:noFill/>
              <a:miter lim="400000"/>
            </a:ln>
            <a:effectLst/>
          </p:spPr>
          <p:txBody>
            <a:bodyPr wrap="square" lIns="34289" tIns="34289" rIns="34289" bIns="34289" numCol="1" anchor="ctr">
              <a:noAutofit/>
            </a:bodyPr>
            <a:lstStyle/>
            <a:p>
              <a:pPr defTabSz="342900">
                <a:defRPr sz="1800">
                  <a:solidFill>
                    <a:srgbClr val="FFFFFF"/>
                  </a:solidFill>
                </a:defRPr>
              </a:pPr>
              <a:endParaRPr/>
            </a:p>
          </p:txBody>
        </p:sp>
        <p:sp>
          <p:nvSpPr>
            <p:cNvPr id="58" name="Oval 13"/>
            <p:cNvSpPr/>
            <p:nvPr/>
          </p:nvSpPr>
          <p:spPr>
            <a:xfrm>
              <a:off x="87069" y="65258"/>
              <a:ext cx="62194" cy="46615"/>
            </a:xfrm>
            <a:prstGeom prst="ellipse">
              <a:avLst/>
            </a:prstGeom>
            <a:solidFill>
              <a:srgbClr val="CCCC66"/>
            </a:solidFill>
            <a:ln w="12700" cap="flat">
              <a:noFill/>
              <a:miter lim="400000"/>
            </a:ln>
            <a:effectLst/>
          </p:spPr>
          <p:txBody>
            <a:bodyPr wrap="square" lIns="34289" tIns="34289" rIns="34289" bIns="34289" numCol="1" anchor="ctr">
              <a:noAutofit/>
            </a:bodyPr>
            <a:lstStyle/>
            <a:p>
              <a:pPr defTabSz="342900">
                <a:defRPr sz="1800">
                  <a:solidFill>
                    <a:srgbClr val="FFFFFF"/>
                  </a:solidFill>
                </a:defRPr>
              </a:pPr>
              <a:endParaRPr/>
            </a:p>
          </p:txBody>
        </p:sp>
        <p:sp>
          <p:nvSpPr>
            <p:cNvPr id="59" name="Oval 14"/>
            <p:cNvSpPr/>
            <p:nvPr/>
          </p:nvSpPr>
          <p:spPr>
            <a:xfrm>
              <a:off x="174139" y="65258"/>
              <a:ext cx="62194" cy="46615"/>
            </a:xfrm>
            <a:prstGeom prst="ellipse">
              <a:avLst/>
            </a:prstGeom>
            <a:solidFill>
              <a:srgbClr val="CCCC66"/>
            </a:solidFill>
            <a:ln w="12700" cap="flat">
              <a:noFill/>
              <a:miter lim="400000"/>
            </a:ln>
            <a:effectLst/>
          </p:spPr>
          <p:txBody>
            <a:bodyPr wrap="square" lIns="34289" tIns="34289" rIns="34289" bIns="34289" numCol="1" anchor="ctr">
              <a:noAutofit/>
            </a:bodyPr>
            <a:lstStyle/>
            <a:p>
              <a:pPr defTabSz="342900">
                <a:defRPr sz="1800">
                  <a:solidFill>
                    <a:srgbClr val="FFFFFF"/>
                  </a:solidFill>
                </a:defRPr>
              </a:pPr>
              <a:endParaRPr/>
            </a:p>
          </p:txBody>
        </p:sp>
        <p:sp>
          <p:nvSpPr>
            <p:cNvPr id="60" name="Oval 15"/>
            <p:cNvSpPr/>
            <p:nvPr/>
          </p:nvSpPr>
          <p:spPr>
            <a:xfrm>
              <a:off x="261208" y="65258"/>
              <a:ext cx="62194" cy="46615"/>
            </a:xfrm>
            <a:prstGeom prst="ellipse">
              <a:avLst/>
            </a:prstGeom>
            <a:solidFill>
              <a:srgbClr val="FF6600"/>
            </a:solidFill>
            <a:ln w="12700" cap="flat">
              <a:noFill/>
              <a:miter lim="400000"/>
            </a:ln>
            <a:effectLst/>
          </p:spPr>
          <p:txBody>
            <a:bodyPr wrap="square" lIns="34289" tIns="34289" rIns="34289" bIns="34289" numCol="1" anchor="ctr">
              <a:noAutofit/>
            </a:bodyPr>
            <a:lstStyle/>
            <a:p>
              <a:pPr defTabSz="342900">
                <a:defRPr sz="1800">
                  <a:solidFill>
                    <a:srgbClr val="FFFFFF"/>
                  </a:solidFill>
                </a:defRPr>
              </a:pPr>
              <a:endParaRPr/>
            </a:p>
          </p:txBody>
        </p:sp>
        <p:sp>
          <p:nvSpPr>
            <p:cNvPr id="61" name="Oval 16"/>
            <p:cNvSpPr/>
            <p:nvPr/>
          </p:nvSpPr>
          <p:spPr>
            <a:xfrm>
              <a:off x="0" y="130517"/>
              <a:ext cx="62193" cy="46615"/>
            </a:xfrm>
            <a:prstGeom prst="ellipse">
              <a:avLst/>
            </a:prstGeom>
            <a:solidFill>
              <a:srgbClr val="CCCC66"/>
            </a:solidFill>
            <a:ln w="12700" cap="flat">
              <a:noFill/>
              <a:miter lim="400000"/>
            </a:ln>
            <a:effectLst/>
          </p:spPr>
          <p:txBody>
            <a:bodyPr wrap="square" lIns="34289" tIns="34289" rIns="34289" bIns="34289" numCol="1" anchor="ctr">
              <a:noAutofit/>
            </a:bodyPr>
            <a:lstStyle/>
            <a:p>
              <a:pPr defTabSz="342900">
                <a:defRPr sz="1800">
                  <a:solidFill>
                    <a:srgbClr val="FFFFFF"/>
                  </a:solidFill>
                </a:defRPr>
              </a:pPr>
              <a:endParaRPr/>
            </a:p>
          </p:txBody>
        </p:sp>
        <p:sp>
          <p:nvSpPr>
            <p:cNvPr id="62" name="Oval 17"/>
            <p:cNvSpPr/>
            <p:nvPr/>
          </p:nvSpPr>
          <p:spPr>
            <a:xfrm>
              <a:off x="87069" y="130517"/>
              <a:ext cx="62194" cy="46615"/>
            </a:xfrm>
            <a:prstGeom prst="ellipse">
              <a:avLst/>
            </a:prstGeom>
            <a:solidFill>
              <a:srgbClr val="CCCC66"/>
            </a:solidFill>
            <a:ln w="12700" cap="flat">
              <a:noFill/>
              <a:miter lim="400000"/>
            </a:ln>
            <a:effectLst/>
          </p:spPr>
          <p:txBody>
            <a:bodyPr wrap="square" lIns="34289" tIns="34289" rIns="34289" bIns="34289" numCol="1" anchor="ctr">
              <a:noAutofit/>
            </a:bodyPr>
            <a:lstStyle/>
            <a:p>
              <a:pPr defTabSz="342900">
                <a:defRPr sz="1800">
                  <a:solidFill>
                    <a:srgbClr val="FFFFFF"/>
                  </a:solidFill>
                </a:defRPr>
              </a:pPr>
              <a:endParaRPr/>
            </a:p>
          </p:txBody>
        </p:sp>
        <p:sp>
          <p:nvSpPr>
            <p:cNvPr id="63" name="Oval 18"/>
            <p:cNvSpPr/>
            <p:nvPr/>
          </p:nvSpPr>
          <p:spPr>
            <a:xfrm>
              <a:off x="174139" y="130517"/>
              <a:ext cx="62194" cy="46615"/>
            </a:xfrm>
            <a:prstGeom prst="ellipse">
              <a:avLst/>
            </a:prstGeom>
            <a:solidFill>
              <a:srgbClr val="FF6600"/>
            </a:solidFill>
            <a:ln w="12700" cap="flat">
              <a:noFill/>
              <a:miter lim="400000"/>
            </a:ln>
            <a:effectLst/>
          </p:spPr>
          <p:txBody>
            <a:bodyPr wrap="square" lIns="34289" tIns="34289" rIns="34289" bIns="34289" numCol="1" anchor="ctr">
              <a:noAutofit/>
            </a:bodyPr>
            <a:lstStyle/>
            <a:p>
              <a:pPr defTabSz="342900">
                <a:defRPr sz="1800">
                  <a:solidFill>
                    <a:srgbClr val="FFFFFF"/>
                  </a:solidFill>
                </a:defRPr>
              </a:pPr>
              <a:endParaRPr/>
            </a:p>
          </p:txBody>
        </p:sp>
        <p:sp>
          <p:nvSpPr>
            <p:cNvPr id="64" name="Oval 19"/>
            <p:cNvSpPr/>
            <p:nvPr/>
          </p:nvSpPr>
          <p:spPr>
            <a:xfrm>
              <a:off x="261208" y="130517"/>
              <a:ext cx="62194" cy="46615"/>
            </a:xfrm>
            <a:prstGeom prst="ellipse">
              <a:avLst/>
            </a:prstGeom>
            <a:solidFill>
              <a:srgbClr val="FF6600"/>
            </a:solidFill>
            <a:ln w="12700" cap="flat">
              <a:noFill/>
              <a:miter lim="400000"/>
            </a:ln>
            <a:effectLst/>
          </p:spPr>
          <p:txBody>
            <a:bodyPr wrap="square" lIns="34289" tIns="34289" rIns="34289" bIns="34289" numCol="1" anchor="ctr">
              <a:noAutofit/>
            </a:bodyPr>
            <a:lstStyle/>
            <a:p>
              <a:pPr defTabSz="342900">
                <a:defRPr sz="1800">
                  <a:solidFill>
                    <a:srgbClr val="FFFFFF"/>
                  </a:solidFill>
                </a:defRPr>
              </a:pPr>
              <a:endParaRPr/>
            </a:p>
          </p:txBody>
        </p:sp>
        <p:sp>
          <p:nvSpPr>
            <p:cNvPr id="65" name="Oval 20"/>
            <p:cNvSpPr/>
            <p:nvPr/>
          </p:nvSpPr>
          <p:spPr>
            <a:xfrm>
              <a:off x="348278" y="130517"/>
              <a:ext cx="62194" cy="46615"/>
            </a:xfrm>
            <a:prstGeom prst="ellipse">
              <a:avLst/>
            </a:prstGeom>
            <a:solidFill>
              <a:srgbClr val="FF3300"/>
            </a:solidFill>
            <a:ln w="12700" cap="flat">
              <a:noFill/>
              <a:miter lim="400000"/>
            </a:ln>
            <a:effectLst/>
          </p:spPr>
          <p:txBody>
            <a:bodyPr wrap="square" lIns="34289" tIns="34289" rIns="34289" bIns="34289" numCol="1" anchor="ctr">
              <a:noAutofit/>
            </a:bodyPr>
            <a:lstStyle/>
            <a:p>
              <a:pPr defTabSz="342900">
                <a:defRPr sz="1800">
                  <a:solidFill>
                    <a:srgbClr val="FFFFFF"/>
                  </a:solidFill>
                </a:defRPr>
              </a:pPr>
              <a:endParaRPr/>
            </a:p>
          </p:txBody>
        </p:sp>
        <p:sp>
          <p:nvSpPr>
            <p:cNvPr id="66" name="Oval 21"/>
            <p:cNvSpPr/>
            <p:nvPr/>
          </p:nvSpPr>
          <p:spPr>
            <a:xfrm>
              <a:off x="0" y="195775"/>
              <a:ext cx="62193" cy="46615"/>
            </a:xfrm>
            <a:prstGeom prst="ellipse">
              <a:avLst/>
            </a:prstGeom>
            <a:solidFill>
              <a:srgbClr val="CCCC66"/>
            </a:solidFill>
            <a:ln w="12700" cap="flat">
              <a:noFill/>
              <a:miter lim="400000"/>
            </a:ln>
            <a:effectLst/>
          </p:spPr>
          <p:txBody>
            <a:bodyPr wrap="square" lIns="34289" tIns="34289" rIns="34289" bIns="34289" numCol="1" anchor="ctr">
              <a:noAutofit/>
            </a:bodyPr>
            <a:lstStyle/>
            <a:p>
              <a:pPr defTabSz="342900">
                <a:defRPr sz="1800">
                  <a:solidFill>
                    <a:srgbClr val="FFFFFF"/>
                  </a:solidFill>
                </a:defRPr>
              </a:pPr>
              <a:endParaRPr/>
            </a:p>
          </p:txBody>
        </p:sp>
        <p:sp>
          <p:nvSpPr>
            <p:cNvPr id="67" name="Oval 22"/>
            <p:cNvSpPr/>
            <p:nvPr/>
          </p:nvSpPr>
          <p:spPr>
            <a:xfrm>
              <a:off x="87069" y="195775"/>
              <a:ext cx="62194" cy="46615"/>
            </a:xfrm>
            <a:prstGeom prst="ellipse">
              <a:avLst/>
            </a:prstGeom>
            <a:solidFill>
              <a:srgbClr val="FF6600"/>
            </a:solidFill>
            <a:ln w="12700" cap="flat">
              <a:noFill/>
              <a:miter lim="400000"/>
            </a:ln>
            <a:effectLst/>
          </p:spPr>
          <p:txBody>
            <a:bodyPr wrap="square" lIns="34289" tIns="34289" rIns="34289" bIns="34289" numCol="1" anchor="ctr">
              <a:noAutofit/>
            </a:bodyPr>
            <a:lstStyle/>
            <a:p>
              <a:pPr defTabSz="342900">
                <a:defRPr sz="1800">
                  <a:solidFill>
                    <a:srgbClr val="FFFFFF"/>
                  </a:solidFill>
                </a:defRPr>
              </a:pPr>
              <a:endParaRPr/>
            </a:p>
          </p:txBody>
        </p:sp>
        <p:sp>
          <p:nvSpPr>
            <p:cNvPr id="68" name="Oval 23"/>
            <p:cNvSpPr/>
            <p:nvPr/>
          </p:nvSpPr>
          <p:spPr>
            <a:xfrm>
              <a:off x="174139" y="195775"/>
              <a:ext cx="62194" cy="46615"/>
            </a:xfrm>
            <a:prstGeom prst="ellipse">
              <a:avLst/>
            </a:prstGeom>
            <a:solidFill>
              <a:srgbClr val="FF6600"/>
            </a:solidFill>
            <a:ln w="12700" cap="flat">
              <a:noFill/>
              <a:miter lim="400000"/>
            </a:ln>
            <a:effectLst/>
          </p:spPr>
          <p:txBody>
            <a:bodyPr wrap="square" lIns="34289" tIns="34289" rIns="34289" bIns="34289" numCol="1" anchor="ctr">
              <a:noAutofit/>
            </a:bodyPr>
            <a:lstStyle/>
            <a:p>
              <a:pPr defTabSz="342900">
                <a:defRPr sz="1800">
                  <a:solidFill>
                    <a:srgbClr val="FFFFFF"/>
                  </a:solidFill>
                </a:defRPr>
              </a:pPr>
              <a:endParaRPr/>
            </a:p>
          </p:txBody>
        </p:sp>
        <p:sp>
          <p:nvSpPr>
            <p:cNvPr id="69" name="Oval 24"/>
            <p:cNvSpPr/>
            <p:nvPr/>
          </p:nvSpPr>
          <p:spPr>
            <a:xfrm>
              <a:off x="261208" y="195775"/>
              <a:ext cx="62194" cy="46615"/>
            </a:xfrm>
            <a:prstGeom prst="ellipse">
              <a:avLst/>
            </a:prstGeom>
            <a:solidFill>
              <a:srgbClr val="FF3300"/>
            </a:solidFill>
            <a:ln w="12700" cap="flat">
              <a:noFill/>
              <a:miter lim="400000"/>
            </a:ln>
            <a:effectLst/>
          </p:spPr>
          <p:txBody>
            <a:bodyPr wrap="square" lIns="34289" tIns="34289" rIns="34289" bIns="34289" numCol="1" anchor="ctr">
              <a:noAutofit/>
            </a:bodyPr>
            <a:lstStyle/>
            <a:p>
              <a:pPr defTabSz="342900">
                <a:defRPr sz="1800">
                  <a:solidFill>
                    <a:srgbClr val="FFFFFF"/>
                  </a:solidFill>
                </a:defRPr>
              </a:pPr>
              <a:endParaRPr/>
            </a:p>
          </p:txBody>
        </p:sp>
        <p:sp>
          <p:nvSpPr>
            <p:cNvPr id="70" name="Oval 25"/>
            <p:cNvSpPr/>
            <p:nvPr/>
          </p:nvSpPr>
          <p:spPr>
            <a:xfrm>
              <a:off x="0" y="261034"/>
              <a:ext cx="62193" cy="46615"/>
            </a:xfrm>
            <a:prstGeom prst="ellipse">
              <a:avLst/>
            </a:prstGeom>
            <a:solidFill>
              <a:srgbClr val="FF6600"/>
            </a:solidFill>
            <a:ln w="12700" cap="flat">
              <a:noFill/>
              <a:miter lim="400000"/>
            </a:ln>
            <a:effectLst/>
          </p:spPr>
          <p:txBody>
            <a:bodyPr wrap="square" lIns="34289" tIns="34289" rIns="34289" bIns="34289" numCol="1" anchor="ctr">
              <a:noAutofit/>
            </a:bodyPr>
            <a:lstStyle/>
            <a:p>
              <a:pPr defTabSz="342900">
                <a:defRPr sz="1800">
                  <a:solidFill>
                    <a:srgbClr val="FFFFFF"/>
                  </a:solidFill>
                </a:defRPr>
              </a:pPr>
              <a:endParaRPr/>
            </a:p>
          </p:txBody>
        </p:sp>
        <p:sp>
          <p:nvSpPr>
            <p:cNvPr id="71" name="Oval 26"/>
            <p:cNvSpPr/>
            <p:nvPr/>
          </p:nvSpPr>
          <p:spPr>
            <a:xfrm>
              <a:off x="87069" y="261034"/>
              <a:ext cx="62194" cy="46615"/>
            </a:xfrm>
            <a:prstGeom prst="ellipse">
              <a:avLst/>
            </a:prstGeom>
            <a:solidFill>
              <a:srgbClr val="FF6600"/>
            </a:solidFill>
            <a:ln w="12700" cap="flat">
              <a:noFill/>
              <a:miter lim="400000"/>
            </a:ln>
            <a:effectLst/>
          </p:spPr>
          <p:txBody>
            <a:bodyPr wrap="square" lIns="34289" tIns="34289" rIns="34289" bIns="34289" numCol="1" anchor="ctr">
              <a:noAutofit/>
            </a:bodyPr>
            <a:lstStyle/>
            <a:p>
              <a:pPr defTabSz="342900">
                <a:defRPr sz="1800">
                  <a:solidFill>
                    <a:srgbClr val="FFFFFF"/>
                  </a:solidFill>
                </a:defRPr>
              </a:pPr>
              <a:endParaRPr/>
            </a:p>
          </p:txBody>
        </p:sp>
        <p:sp>
          <p:nvSpPr>
            <p:cNvPr id="72" name="Oval 27"/>
            <p:cNvSpPr/>
            <p:nvPr/>
          </p:nvSpPr>
          <p:spPr>
            <a:xfrm>
              <a:off x="174139" y="261034"/>
              <a:ext cx="62194" cy="46615"/>
            </a:xfrm>
            <a:prstGeom prst="ellipse">
              <a:avLst/>
            </a:prstGeom>
            <a:solidFill>
              <a:srgbClr val="FF3300"/>
            </a:solidFill>
            <a:ln w="12700" cap="flat">
              <a:noFill/>
              <a:miter lim="400000"/>
            </a:ln>
            <a:effectLst/>
          </p:spPr>
          <p:txBody>
            <a:bodyPr wrap="square" lIns="34289" tIns="34289" rIns="34289" bIns="34289" numCol="1" anchor="ctr">
              <a:noAutofit/>
            </a:bodyPr>
            <a:lstStyle/>
            <a:p>
              <a:pPr defTabSz="342900">
                <a:defRPr sz="1800">
                  <a:solidFill>
                    <a:srgbClr val="FFFFFF"/>
                  </a:solidFill>
                </a:defRPr>
              </a:pPr>
              <a:endParaRPr/>
            </a:p>
          </p:txBody>
        </p:sp>
        <p:sp>
          <p:nvSpPr>
            <p:cNvPr id="73" name="Oval 28"/>
            <p:cNvSpPr/>
            <p:nvPr/>
          </p:nvSpPr>
          <p:spPr>
            <a:xfrm>
              <a:off x="261208" y="261034"/>
              <a:ext cx="62194" cy="46615"/>
            </a:xfrm>
            <a:prstGeom prst="ellipse">
              <a:avLst/>
            </a:prstGeom>
            <a:solidFill>
              <a:srgbClr val="FF3300"/>
            </a:solidFill>
            <a:ln w="12700" cap="flat">
              <a:noFill/>
              <a:miter lim="400000"/>
            </a:ln>
            <a:effectLst/>
          </p:spPr>
          <p:txBody>
            <a:bodyPr wrap="square" lIns="34289" tIns="34289" rIns="34289" bIns="34289" numCol="1" anchor="ctr">
              <a:noAutofit/>
            </a:bodyPr>
            <a:lstStyle/>
            <a:p>
              <a:pPr defTabSz="342900">
                <a:defRPr sz="1800">
                  <a:solidFill>
                    <a:srgbClr val="FFFFFF"/>
                  </a:solidFill>
                </a:defRPr>
              </a:pPr>
              <a:endParaRPr/>
            </a:p>
          </p:txBody>
        </p:sp>
        <p:sp>
          <p:nvSpPr>
            <p:cNvPr id="74" name="Oval 29"/>
            <p:cNvSpPr/>
            <p:nvPr/>
          </p:nvSpPr>
          <p:spPr>
            <a:xfrm>
              <a:off x="348278" y="261034"/>
              <a:ext cx="62194" cy="46615"/>
            </a:xfrm>
            <a:prstGeom prst="ellipse">
              <a:avLst/>
            </a:prstGeom>
            <a:solidFill>
              <a:srgbClr val="FF0000"/>
            </a:solidFill>
            <a:ln w="12700" cap="flat">
              <a:noFill/>
              <a:miter lim="400000"/>
            </a:ln>
            <a:effectLst/>
          </p:spPr>
          <p:txBody>
            <a:bodyPr wrap="square" lIns="34289" tIns="34289" rIns="34289" bIns="34289" numCol="1" anchor="ctr">
              <a:noAutofit/>
            </a:bodyPr>
            <a:lstStyle/>
            <a:p>
              <a:pPr defTabSz="342900">
                <a:defRPr sz="1800">
                  <a:solidFill>
                    <a:srgbClr val="FFFFFF"/>
                  </a:solidFill>
                </a:defRPr>
              </a:pPr>
              <a:endParaRPr/>
            </a:p>
          </p:txBody>
        </p:sp>
        <p:sp>
          <p:nvSpPr>
            <p:cNvPr id="75" name="Oval 30"/>
            <p:cNvSpPr/>
            <p:nvPr/>
          </p:nvSpPr>
          <p:spPr>
            <a:xfrm>
              <a:off x="0" y="326292"/>
              <a:ext cx="62193" cy="46615"/>
            </a:xfrm>
            <a:prstGeom prst="ellipse">
              <a:avLst/>
            </a:prstGeom>
            <a:solidFill>
              <a:srgbClr val="FF6600"/>
            </a:solidFill>
            <a:ln w="12700" cap="flat">
              <a:noFill/>
              <a:miter lim="400000"/>
            </a:ln>
            <a:effectLst/>
          </p:spPr>
          <p:txBody>
            <a:bodyPr wrap="square" lIns="34289" tIns="34289" rIns="34289" bIns="34289" numCol="1" anchor="ctr">
              <a:noAutofit/>
            </a:bodyPr>
            <a:lstStyle/>
            <a:p>
              <a:pPr defTabSz="342900">
                <a:defRPr sz="1800">
                  <a:solidFill>
                    <a:srgbClr val="FFFFFF"/>
                  </a:solidFill>
                </a:defRPr>
              </a:pPr>
              <a:endParaRPr/>
            </a:p>
          </p:txBody>
        </p:sp>
        <p:sp>
          <p:nvSpPr>
            <p:cNvPr id="76" name="Oval 31"/>
            <p:cNvSpPr/>
            <p:nvPr/>
          </p:nvSpPr>
          <p:spPr>
            <a:xfrm>
              <a:off x="87069" y="326292"/>
              <a:ext cx="62194" cy="46615"/>
            </a:xfrm>
            <a:prstGeom prst="ellipse">
              <a:avLst/>
            </a:prstGeom>
            <a:solidFill>
              <a:srgbClr val="FF3300"/>
            </a:solidFill>
            <a:ln w="12700" cap="flat">
              <a:noFill/>
              <a:miter lim="400000"/>
            </a:ln>
            <a:effectLst/>
          </p:spPr>
          <p:txBody>
            <a:bodyPr wrap="square" lIns="34289" tIns="34289" rIns="34289" bIns="34289" numCol="1" anchor="ctr">
              <a:noAutofit/>
            </a:bodyPr>
            <a:lstStyle/>
            <a:p>
              <a:pPr defTabSz="342900">
                <a:defRPr sz="1800">
                  <a:solidFill>
                    <a:srgbClr val="FFFFFF"/>
                  </a:solidFill>
                </a:defRPr>
              </a:pPr>
              <a:endParaRPr/>
            </a:p>
          </p:txBody>
        </p:sp>
        <p:sp>
          <p:nvSpPr>
            <p:cNvPr id="77" name="Oval 32"/>
            <p:cNvSpPr/>
            <p:nvPr/>
          </p:nvSpPr>
          <p:spPr>
            <a:xfrm>
              <a:off x="174139" y="326292"/>
              <a:ext cx="62194" cy="46615"/>
            </a:xfrm>
            <a:prstGeom prst="ellipse">
              <a:avLst/>
            </a:prstGeom>
            <a:solidFill>
              <a:srgbClr val="FF3300"/>
            </a:solidFill>
            <a:ln w="12700" cap="flat">
              <a:noFill/>
              <a:miter lim="400000"/>
            </a:ln>
            <a:effectLst/>
          </p:spPr>
          <p:txBody>
            <a:bodyPr wrap="square" lIns="34289" tIns="34289" rIns="34289" bIns="34289" numCol="1" anchor="ctr">
              <a:noAutofit/>
            </a:bodyPr>
            <a:lstStyle/>
            <a:p>
              <a:pPr defTabSz="342900">
                <a:defRPr sz="1800">
                  <a:solidFill>
                    <a:srgbClr val="FFFFFF"/>
                  </a:solidFill>
                </a:defRPr>
              </a:pPr>
              <a:endParaRPr/>
            </a:p>
          </p:txBody>
        </p:sp>
        <p:sp>
          <p:nvSpPr>
            <p:cNvPr id="78" name="Oval 33"/>
            <p:cNvSpPr/>
            <p:nvPr/>
          </p:nvSpPr>
          <p:spPr>
            <a:xfrm>
              <a:off x="261208" y="326292"/>
              <a:ext cx="62194" cy="46615"/>
            </a:xfrm>
            <a:prstGeom prst="ellipse">
              <a:avLst/>
            </a:prstGeom>
            <a:solidFill>
              <a:srgbClr val="FF0000"/>
            </a:solidFill>
            <a:ln w="12700" cap="flat">
              <a:noFill/>
              <a:miter lim="400000"/>
            </a:ln>
            <a:effectLst/>
          </p:spPr>
          <p:txBody>
            <a:bodyPr wrap="square" lIns="34289" tIns="34289" rIns="34289" bIns="34289" numCol="1" anchor="ctr">
              <a:noAutofit/>
            </a:bodyPr>
            <a:lstStyle/>
            <a:p>
              <a:pPr defTabSz="342900">
                <a:defRPr sz="1800">
                  <a:solidFill>
                    <a:srgbClr val="FFFFFF"/>
                  </a:solidFill>
                </a:defRPr>
              </a:pPr>
              <a:endParaRPr/>
            </a:p>
          </p:txBody>
        </p:sp>
        <p:sp>
          <p:nvSpPr>
            <p:cNvPr id="79" name="Oval 34"/>
            <p:cNvSpPr/>
            <p:nvPr/>
          </p:nvSpPr>
          <p:spPr>
            <a:xfrm>
              <a:off x="0" y="391551"/>
              <a:ext cx="62193" cy="46615"/>
            </a:xfrm>
            <a:prstGeom prst="ellipse">
              <a:avLst/>
            </a:prstGeom>
            <a:solidFill>
              <a:srgbClr val="FF3300"/>
            </a:solidFill>
            <a:ln w="12700" cap="flat">
              <a:noFill/>
              <a:miter lim="400000"/>
            </a:ln>
            <a:effectLst/>
          </p:spPr>
          <p:txBody>
            <a:bodyPr wrap="square" lIns="34289" tIns="34289" rIns="34289" bIns="34289" numCol="1" anchor="ctr">
              <a:noAutofit/>
            </a:bodyPr>
            <a:lstStyle/>
            <a:p>
              <a:pPr defTabSz="342900">
                <a:defRPr sz="1800">
                  <a:solidFill>
                    <a:srgbClr val="FFFFFF"/>
                  </a:solidFill>
                </a:defRPr>
              </a:pPr>
              <a:endParaRPr/>
            </a:p>
          </p:txBody>
        </p:sp>
        <p:sp>
          <p:nvSpPr>
            <p:cNvPr id="80" name="Oval 35"/>
            <p:cNvSpPr/>
            <p:nvPr/>
          </p:nvSpPr>
          <p:spPr>
            <a:xfrm>
              <a:off x="87069" y="391551"/>
              <a:ext cx="62194" cy="46615"/>
            </a:xfrm>
            <a:prstGeom prst="ellipse">
              <a:avLst/>
            </a:prstGeom>
            <a:solidFill>
              <a:srgbClr val="FF3300"/>
            </a:solidFill>
            <a:ln w="12700" cap="flat">
              <a:noFill/>
              <a:miter lim="400000"/>
            </a:ln>
            <a:effectLst/>
          </p:spPr>
          <p:txBody>
            <a:bodyPr wrap="square" lIns="34289" tIns="34289" rIns="34289" bIns="34289" numCol="1" anchor="ctr">
              <a:noAutofit/>
            </a:bodyPr>
            <a:lstStyle/>
            <a:p>
              <a:pPr defTabSz="342900">
                <a:defRPr sz="1800">
                  <a:solidFill>
                    <a:srgbClr val="FFFFFF"/>
                  </a:solidFill>
                </a:defRPr>
              </a:pPr>
              <a:endParaRPr/>
            </a:p>
          </p:txBody>
        </p:sp>
        <p:sp>
          <p:nvSpPr>
            <p:cNvPr id="81" name="Oval 36"/>
            <p:cNvSpPr/>
            <p:nvPr/>
          </p:nvSpPr>
          <p:spPr>
            <a:xfrm>
              <a:off x="174139" y="391551"/>
              <a:ext cx="62194" cy="46615"/>
            </a:xfrm>
            <a:prstGeom prst="ellipse">
              <a:avLst/>
            </a:prstGeom>
            <a:solidFill>
              <a:srgbClr val="FF0000"/>
            </a:solidFill>
            <a:ln w="12700" cap="flat">
              <a:noFill/>
              <a:miter lim="400000"/>
            </a:ln>
            <a:effectLst/>
          </p:spPr>
          <p:txBody>
            <a:bodyPr wrap="square" lIns="34289" tIns="34289" rIns="34289" bIns="34289" numCol="1" anchor="ctr">
              <a:noAutofit/>
            </a:bodyPr>
            <a:lstStyle/>
            <a:p>
              <a:pPr defTabSz="342900">
                <a:defRPr sz="1800">
                  <a:solidFill>
                    <a:srgbClr val="FFFFFF"/>
                  </a:solidFill>
                </a:defRPr>
              </a:pPr>
              <a:endParaRPr/>
            </a:p>
          </p:txBody>
        </p:sp>
        <p:sp>
          <p:nvSpPr>
            <p:cNvPr id="82" name="Oval 37"/>
            <p:cNvSpPr/>
            <p:nvPr/>
          </p:nvSpPr>
          <p:spPr>
            <a:xfrm>
              <a:off x="261208" y="391551"/>
              <a:ext cx="62194" cy="46615"/>
            </a:xfrm>
            <a:prstGeom prst="ellipse">
              <a:avLst/>
            </a:prstGeom>
            <a:solidFill>
              <a:srgbClr val="FF0000"/>
            </a:solidFill>
            <a:ln w="12700" cap="flat">
              <a:noFill/>
              <a:miter lim="400000"/>
            </a:ln>
            <a:effectLst/>
          </p:spPr>
          <p:txBody>
            <a:bodyPr wrap="square" lIns="34289" tIns="34289" rIns="34289" bIns="34289" numCol="1" anchor="ctr">
              <a:noAutofit/>
            </a:bodyPr>
            <a:lstStyle/>
            <a:p>
              <a:pPr defTabSz="342900">
                <a:defRPr sz="1800">
                  <a:solidFill>
                    <a:srgbClr val="FFFFFF"/>
                  </a:solidFill>
                </a:defRPr>
              </a:pPr>
              <a:endParaRPr/>
            </a:p>
          </p:txBody>
        </p:sp>
        <p:sp>
          <p:nvSpPr>
            <p:cNvPr id="83" name="Oval 38"/>
            <p:cNvSpPr/>
            <p:nvPr/>
          </p:nvSpPr>
          <p:spPr>
            <a:xfrm>
              <a:off x="87069" y="456810"/>
              <a:ext cx="62194" cy="46615"/>
            </a:xfrm>
            <a:prstGeom prst="ellipse">
              <a:avLst/>
            </a:prstGeom>
            <a:solidFill>
              <a:srgbClr val="FF0000"/>
            </a:solidFill>
            <a:ln w="12700" cap="flat">
              <a:noFill/>
              <a:miter lim="400000"/>
            </a:ln>
            <a:effectLst/>
          </p:spPr>
          <p:txBody>
            <a:bodyPr wrap="square" lIns="34289" tIns="34289" rIns="34289" bIns="34289" numCol="1" anchor="ctr">
              <a:noAutofit/>
            </a:bodyPr>
            <a:lstStyle/>
            <a:p>
              <a:pPr defTabSz="342900">
                <a:defRPr sz="1800">
                  <a:solidFill>
                    <a:srgbClr val="FFFFFF"/>
                  </a:solidFill>
                </a:defRPr>
              </a:pPr>
              <a:endParaRPr/>
            </a:p>
          </p:txBody>
        </p:sp>
        <p:sp>
          <p:nvSpPr>
            <p:cNvPr id="84" name="Oval 39"/>
            <p:cNvSpPr/>
            <p:nvPr/>
          </p:nvSpPr>
          <p:spPr>
            <a:xfrm>
              <a:off x="261208" y="456810"/>
              <a:ext cx="62194" cy="46615"/>
            </a:xfrm>
            <a:prstGeom prst="ellipse">
              <a:avLst/>
            </a:prstGeom>
            <a:solidFill>
              <a:srgbClr val="FF0000"/>
            </a:solidFill>
            <a:ln w="12700" cap="flat">
              <a:noFill/>
              <a:miter lim="400000"/>
            </a:ln>
            <a:effectLst/>
          </p:spPr>
          <p:txBody>
            <a:bodyPr wrap="square" lIns="34289" tIns="34289" rIns="34289" bIns="34289" numCol="1" anchor="ctr">
              <a:noAutofit/>
            </a:bodyPr>
            <a:lstStyle/>
            <a:p>
              <a:pPr defTabSz="342900">
                <a:defRPr sz="1800">
                  <a:solidFill>
                    <a:srgbClr val="FFFFFF"/>
                  </a:solidFill>
                </a:defRPr>
              </a:pPr>
              <a:endParaRPr/>
            </a:p>
          </p:txBody>
        </p:sp>
      </p:grpSp>
      <p:grpSp>
        <p:nvGrpSpPr>
          <p:cNvPr id="88" name="Group 3"/>
          <p:cNvGrpSpPr/>
          <p:nvPr/>
        </p:nvGrpSpPr>
        <p:grpSpPr>
          <a:xfrm>
            <a:off x="114659" y="4651543"/>
            <a:ext cx="8914682" cy="416719"/>
            <a:chOff x="0" y="0"/>
            <a:chExt cx="8914680" cy="416718"/>
          </a:xfrm>
        </p:grpSpPr>
        <p:pic>
          <p:nvPicPr>
            <p:cNvPr id="86" name="Picture 40" descr="Picture 40"/>
            <p:cNvPicPr>
              <a:picLocks noChangeAspect="1"/>
            </p:cNvPicPr>
            <p:nvPr/>
          </p:nvPicPr>
          <p:blipFill>
            <a:blip r:embed="rId2"/>
            <a:stretch>
              <a:fillRect/>
            </a:stretch>
          </p:blipFill>
          <p:spPr>
            <a:xfrm>
              <a:off x="-1" y="0"/>
              <a:ext cx="842964" cy="416719"/>
            </a:xfrm>
            <a:prstGeom prst="rect">
              <a:avLst/>
            </a:prstGeom>
            <a:ln w="12700" cap="flat">
              <a:noFill/>
              <a:miter lim="400000"/>
            </a:ln>
            <a:effectLst/>
          </p:spPr>
        </p:pic>
        <p:pic>
          <p:nvPicPr>
            <p:cNvPr id="87" name="Picture 41" descr="Picture 41"/>
            <p:cNvPicPr>
              <a:picLocks noChangeAspect="1"/>
            </p:cNvPicPr>
            <p:nvPr/>
          </p:nvPicPr>
          <p:blipFill>
            <a:blip r:embed="rId3"/>
            <a:stretch>
              <a:fillRect/>
            </a:stretch>
          </p:blipFill>
          <p:spPr>
            <a:xfrm>
              <a:off x="8133630" y="25002"/>
              <a:ext cx="781051" cy="366714"/>
            </a:xfrm>
            <a:prstGeom prst="rect">
              <a:avLst/>
            </a:prstGeom>
            <a:ln w="12700" cap="flat">
              <a:noFill/>
              <a:miter lim="400000"/>
            </a:ln>
            <a:effectLst/>
          </p:spPr>
        </p:pic>
      </p:grpSp>
      <p:grpSp>
        <p:nvGrpSpPr>
          <p:cNvPr id="91" name="Group 7"/>
          <p:cNvGrpSpPr/>
          <p:nvPr/>
        </p:nvGrpSpPr>
        <p:grpSpPr>
          <a:xfrm>
            <a:off x="2708221" y="4590832"/>
            <a:ext cx="3727558" cy="510485"/>
            <a:chOff x="0" y="0"/>
            <a:chExt cx="3727557" cy="510483"/>
          </a:xfrm>
        </p:grpSpPr>
        <p:pic>
          <p:nvPicPr>
            <p:cNvPr id="89" name="Picture 4" descr="Picture 4"/>
            <p:cNvPicPr>
              <a:picLocks noChangeAspect="1"/>
            </p:cNvPicPr>
            <p:nvPr/>
          </p:nvPicPr>
          <p:blipFill>
            <a:blip r:embed="rId4"/>
            <a:stretch>
              <a:fillRect/>
            </a:stretch>
          </p:blipFill>
          <p:spPr>
            <a:xfrm>
              <a:off x="0" y="72999"/>
              <a:ext cx="1708518" cy="364485"/>
            </a:xfrm>
            <a:prstGeom prst="rect">
              <a:avLst/>
            </a:prstGeom>
            <a:ln w="12700" cap="flat">
              <a:noFill/>
              <a:miter lim="400000"/>
            </a:ln>
            <a:effectLst/>
          </p:spPr>
        </p:pic>
        <p:pic>
          <p:nvPicPr>
            <p:cNvPr id="90" name="Picture 6" descr="Picture 6"/>
            <p:cNvPicPr>
              <a:picLocks noChangeAspect="1"/>
            </p:cNvPicPr>
            <p:nvPr/>
          </p:nvPicPr>
          <p:blipFill>
            <a:blip r:embed="rId5"/>
            <a:stretch>
              <a:fillRect/>
            </a:stretch>
          </p:blipFill>
          <p:spPr>
            <a:xfrm>
              <a:off x="2066838" y="-1"/>
              <a:ext cx="1660720" cy="510485"/>
            </a:xfrm>
            <a:prstGeom prst="rect">
              <a:avLst/>
            </a:prstGeom>
            <a:ln w="12700" cap="flat">
              <a:noFill/>
              <a:miter lim="400000"/>
            </a:ln>
            <a:effectLst/>
          </p:spPr>
        </p:pic>
      </p:grpSp>
      <p:sp>
        <p:nvSpPr>
          <p:cNvPr id="92" name="Title Text"/>
          <p:cNvSpPr txBox="1">
            <a:spLocks noGrp="1"/>
          </p:cNvSpPr>
          <p:nvPr>
            <p:ph type="title"/>
          </p:nvPr>
        </p:nvSpPr>
        <p:spPr>
          <a:xfrm>
            <a:off x="457200" y="96555"/>
            <a:ext cx="7998291" cy="526390"/>
          </a:xfrm>
          <a:prstGeom prst="rect">
            <a:avLst/>
          </a:prstGeom>
        </p:spPr>
        <p:txBody>
          <a:bodyPr lIns="34289" tIns="34289" rIns="34289" bIns="34289"/>
          <a:lstStyle>
            <a:lvl1pPr defTabSz="685800">
              <a:lnSpc>
                <a:spcPct val="100000"/>
              </a:lnSpc>
              <a:defRPr sz="2800">
                <a:solidFill>
                  <a:srgbClr val="FF0000"/>
                </a:solidFill>
                <a:latin typeface="+mn-lt"/>
                <a:ea typeface="+mn-ea"/>
                <a:cs typeface="+mn-cs"/>
                <a:sym typeface="Arial"/>
              </a:defRPr>
            </a:lvl1pPr>
          </a:lstStyle>
          <a:p>
            <a:r>
              <a:t>Title Text</a:t>
            </a:r>
          </a:p>
        </p:txBody>
      </p:sp>
      <p:sp>
        <p:nvSpPr>
          <p:cNvPr id="93" name="Body Level One…"/>
          <p:cNvSpPr txBox="1">
            <a:spLocks noGrp="1"/>
          </p:cNvSpPr>
          <p:nvPr>
            <p:ph type="body" idx="1"/>
          </p:nvPr>
        </p:nvSpPr>
        <p:spPr>
          <a:xfrm>
            <a:off x="457200" y="688202"/>
            <a:ext cx="8229600" cy="3863570"/>
          </a:xfrm>
          <a:prstGeom prst="rect">
            <a:avLst/>
          </a:prstGeom>
        </p:spPr>
        <p:txBody>
          <a:bodyPr lIns="34289" tIns="34289" rIns="34289" bIns="34289"/>
          <a:lstStyle>
            <a:lvl1pPr marL="251459" indent="-251459" defTabSz="685800">
              <a:lnSpc>
                <a:spcPct val="100000"/>
              </a:lnSpc>
              <a:spcBef>
                <a:spcPts val="500"/>
              </a:spcBef>
              <a:buClr>
                <a:srgbClr val="CCCC66"/>
              </a:buClr>
              <a:buSzPct val="70000"/>
              <a:buFontTx/>
              <a:buChar char="●"/>
              <a:defRPr sz="2200">
                <a:solidFill>
                  <a:srgbClr val="000000"/>
                </a:solidFill>
                <a:latin typeface="+mn-lt"/>
                <a:ea typeface="+mn-ea"/>
                <a:cs typeface="+mn-cs"/>
                <a:sym typeface="Arial"/>
              </a:defRPr>
            </a:lvl1pPr>
            <a:lvl2pPr marL="638663" indent="-294176" defTabSz="685800">
              <a:lnSpc>
                <a:spcPct val="100000"/>
              </a:lnSpc>
              <a:spcBef>
                <a:spcPts val="500"/>
              </a:spcBef>
              <a:buClr>
                <a:srgbClr val="CCCC66"/>
              </a:buClr>
              <a:buSzPct val="70000"/>
              <a:buFontTx/>
              <a:buChar char="●"/>
              <a:defRPr sz="2200">
                <a:solidFill>
                  <a:srgbClr val="000000"/>
                </a:solidFill>
                <a:latin typeface="+mn-lt"/>
                <a:ea typeface="+mn-ea"/>
                <a:cs typeface="+mn-cs"/>
                <a:sym typeface="Arial"/>
              </a:defRPr>
            </a:lvl2pPr>
            <a:lvl3pPr marL="974656" indent="-280918" defTabSz="685800">
              <a:lnSpc>
                <a:spcPct val="100000"/>
              </a:lnSpc>
              <a:spcBef>
                <a:spcPts val="500"/>
              </a:spcBef>
              <a:buClr>
                <a:srgbClr val="CCCC66"/>
              </a:buClr>
              <a:buSzPct val="70000"/>
              <a:buFontTx/>
              <a:buChar char="●"/>
              <a:defRPr sz="2200">
                <a:solidFill>
                  <a:srgbClr val="000000"/>
                </a:solidFill>
                <a:latin typeface="+mn-lt"/>
                <a:ea typeface="+mn-ea"/>
                <a:cs typeface="+mn-cs"/>
                <a:sym typeface="Arial"/>
              </a:defRPr>
            </a:lvl3pPr>
            <a:lvl4pPr marL="1310322" indent="-321309" defTabSz="685800">
              <a:lnSpc>
                <a:spcPct val="100000"/>
              </a:lnSpc>
              <a:spcBef>
                <a:spcPts val="500"/>
              </a:spcBef>
              <a:buClr>
                <a:srgbClr val="CCCC66"/>
              </a:buClr>
              <a:buSzPct val="75000"/>
              <a:buFontTx/>
              <a:buChar char="▪"/>
              <a:defRPr sz="2200">
                <a:solidFill>
                  <a:srgbClr val="000000"/>
                </a:solidFill>
                <a:latin typeface="+mn-lt"/>
                <a:ea typeface="+mn-ea"/>
                <a:cs typeface="+mn-cs"/>
                <a:sym typeface="Arial"/>
              </a:defRPr>
            </a:lvl4pPr>
            <a:lvl5pPr marL="1630204" indent="-347504" defTabSz="685800">
              <a:lnSpc>
                <a:spcPct val="100000"/>
              </a:lnSpc>
              <a:spcBef>
                <a:spcPts val="500"/>
              </a:spcBef>
              <a:buClr>
                <a:srgbClr val="CCCC66"/>
              </a:buClr>
              <a:buSzPct val="80000"/>
              <a:buFontTx/>
              <a:buChar char="▪"/>
              <a:defRPr sz="2200">
                <a:solidFill>
                  <a:srgbClr val="000000"/>
                </a:solidFill>
                <a:latin typeface="+mn-lt"/>
                <a:ea typeface="+mn-ea"/>
                <a:cs typeface="+mn-cs"/>
                <a:sym typeface="Arial"/>
              </a:defRPr>
            </a:lvl5pPr>
          </a:lstStyle>
          <a:p>
            <a:r>
              <a:t>Body Level One</a:t>
            </a:r>
          </a:p>
          <a:p>
            <a:pPr lvl="1"/>
            <a:r>
              <a:t>Body Level Two</a:t>
            </a:r>
          </a:p>
          <a:p>
            <a:pPr lvl="2"/>
            <a:r>
              <a:t>Body Level Three</a:t>
            </a:r>
          </a:p>
          <a:p>
            <a:pPr lvl="3"/>
            <a:r>
              <a:t>Body Level Four</a:t>
            </a:r>
          </a:p>
          <a:p>
            <a:pPr lvl="4"/>
            <a:r>
              <a:t>Body Level Five</a:t>
            </a:r>
          </a:p>
        </p:txBody>
      </p:sp>
      <p:sp>
        <p:nvSpPr>
          <p:cNvPr id="94" name="Slide Number"/>
          <p:cNvSpPr txBox="1">
            <a:spLocks noGrp="1"/>
          </p:cNvSpPr>
          <p:nvPr>
            <p:ph type="sldNum" sz="quarter" idx="2"/>
          </p:nvPr>
        </p:nvSpPr>
        <p:spPr>
          <a:xfrm>
            <a:off x="8506636" y="4686300"/>
            <a:ext cx="180165" cy="154572"/>
          </a:xfrm>
          <a:prstGeom prst="rect">
            <a:avLst/>
          </a:prstGeom>
        </p:spPr>
        <p:txBody>
          <a:bodyPr lIns="34289" tIns="34289" rIns="34289" bIns="34289" anchor="t"/>
          <a:lstStyle>
            <a:lvl1pPr defTabSz="342900">
              <a:defRPr sz="700">
                <a:solidFill>
                  <a:srgbClr val="FFFFFF"/>
                </a:solidFill>
              </a:defRPr>
            </a:lvl1p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sp>
        <p:nvSpPr>
          <p:cNvPr id="148" name="Google Shape;14;p1"/>
          <p:cNvSpPr/>
          <p:nvPr/>
        </p:nvSpPr>
        <p:spPr>
          <a:xfrm>
            <a:off x="212035" y="642567"/>
            <a:ext cx="8719930" cy="1"/>
          </a:xfrm>
          <a:prstGeom prst="line">
            <a:avLst/>
          </a:prstGeom>
          <a:ln w="12700">
            <a:solidFill>
              <a:srgbClr val="000000"/>
            </a:solidFill>
          </a:ln>
        </p:spPr>
        <p:txBody>
          <a:bodyPr lIns="45719" rIns="45719"/>
          <a:lstStyle/>
          <a:p>
            <a:endParaRPr/>
          </a:p>
        </p:txBody>
      </p:sp>
      <p:grpSp>
        <p:nvGrpSpPr>
          <p:cNvPr id="151" name="Google Shape;15;p1"/>
          <p:cNvGrpSpPr/>
          <p:nvPr/>
        </p:nvGrpSpPr>
        <p:grpSpPr>
          <a:xfrm>
            <a:off x="13447" y="4604022"/>
            <a:ext cx="9144001" cy="537267"/>
            <a:chOff x="0" y="0"/>
            <a:chExt cx="9144000" cy="537265"/>
          </a:xfrm>
        </p:grpSpPr>
        <p:pic>
          <p:nvPicPr>
            <p:cNvPr id="149" name="Google Shape;16;p1" descr="Google Shape;16;p1"/>
            <p:cNvPicPr>
              <a:picLocks noChangeAspect="1"/>
            </p:cNvPicPr>
            <p:nvPr/>
          </p:nvPicPr>
          <p:blipFill>
            <a:blip r:embed="rId2"/>
            <a:stretch>
              <a:fillRect/>
            </a:stretch>
          </p:blipFill>
          <p:spPr>
            <a:xfrm>
              <a:off x="2453293" y="2342"/>
              <a:ext cx="6690708" cy="534924"/>
            </a:xfrm>
            <a:prstGeom prst="rect">
              <a:avLst/>
            </a:prstGeom>
            <a:ln w="12700" cap="flat">
              <a:noFill/>
              <a:miter lim="400000"/>
            </a:ln>
            <a:effectLst/>
          </p:spPr>
        </p:pic>
        <p:pic>
          <p:nvPicPr>
            <p:cNvPr id="150" name="Google Shape;17;p1" descr="Google Shape;17;p1"/>
            <p:cNvPicPr>
              <a:picLocks noChangeAspect="1"/>
            </p:cNvPicPr>
            <p:nvPr/>
          </p:nvPicPr>
          <p:blipFill>
            <a:blip r:embed="rId2"/>
            <a:stretch>
              <a:fillRect/>
            </a:stretch>
          </p:blipFill>
          <p:spPr>
            <a:xfrm>
              <a:off x="-1" y="0"/>
              <a:ext cx="6690708" cy="534924"/>
            </a:xfrm>
            <a:prstGeom prst="rect">
              <a:avLst/>
            </a:prstGeom>
            <a:ln w="12700" cap="flat">
              <a:noFill/>
              <a:miter lim="400000"/>
            </a:ln>
            <a:effectLst/>
          </p:spPr>
        </p:pic>
      </p:grpSp>
      <p:sp>
        <p:nvSpPr>
          <p:cNvPr id="152" name="Google Shape;30;p3"/>
          <p:cNvSpPr txBox="1"/>
          <p:nvPr/>
        </p:nvSpPr>
        <p:spPr>
          <a:xfrm>
            <a:off x="5587067" y="4621055"/>
            <a:ext cx="3614306" cy="4244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24" tIns="91424" rIns="91424" bIns="91424">
            <a:spAutoFit/>
          </a:bodyPr>
          <a:lstStyle>
            <a:lvl1pPr algn="r">
              <a:defRPr sz="1800" b="1" u="sng">
                <a:solidFill>
                  <a:srgbClr val="FFFFFF"/>
                </a:solidFill>
                <a:uFill>
                  <a:solidFill>
                    <a:srgbClr val="2998E3"/>
                  </a:solidFill>
                </a:uFill>
                <a:latin typeface="Calibri"/>
                <a:ea typeface="Calibri"/>
                <a:cs typeface="Calibri"/>
                <a:sym typeface="Calibri"/>
                <a:hlinkClick r:id="rId3"/>
              </a:defRPr>
            </a:lvl1pPr>
          </a:lstStyle>
          <a:p>
            <a:pPr>
              <a:defRPr u="none">
                <a:uFillTx/>
              </a:defRPr>
            </a:pPr>
            <a:r>
              <a:rPr u="sng">
                <a:uFill>
                  <a:solidFill>
                    <a:srgbClr val="2998E3"/>
                  </a:solidFill>
                </a:uFill>
                <a:hlinkClick r:id="rId3"/>
              </a:rPr>
              <a:t>hamsci@hamsci.org</a:t>
            </a:r>
          </a:p>
        </p:txBody>
      </p:sp>
      <p:sp>
        <p:nvSpPr>
          <p:cNvPr id="153" name="Title Text"/>
          <p:cNvSpPr txBox="1">
            <a:spLocks noGrp="1"/>
          </p:cNvSpPr>
          <p:nvPr>
            <p:ph type="title"/>
          </p:nvPr>
        </p:nvSpPr>
        <p:spPr>
          <a:xfrm>
            <a:off x="248771" y="42335"/>
            <a:ext cx="8673353" cy="532498"/>
          </a:xfrm>
          <a:prstGeom prst="rect">
            <a:avLst/>
          </a:prstGeom>
        </p:spPr>
        <p:txBody>
          <a:bodyPr lIns="0" tIns="0" rIns="0" bIns="0"/>
          <a:lstStyle>
            <a:lvl1pPr>
              <a:defRPr>
                <a:solidFill>
                  <a:srgbClr val="000000"/>
                </a:solidFill>
              </a:defRPr>
            </a:lvl1pPr>
          </a:lstStyle>
          <a:p>
            <a:r>
              <a:t>Title Text</a:t>
            </a:r>
          </a:p>
        </p:txBody>
      </p:sp>
      <p:sp>
        <p:nvSpPr>
          <p:cNvPr id="154" name="Body Level One…"/>
          <p:cNvSpPr txBox="1">
            <a:spLocks noGrp="1"/>
          </p:cNvSpPr>
          <p:nvPr>
            <p:ph type="body" idx="1" hasCustomPrompt="1"/>
          </p:nvPr>
        </p:nvSpPr>
        <p:spPr>
          <a:xfrm>
            <a:off x="248771" y="668178"/>
            <a:ext cx="8673353" cy="3918812"/>
          </a:xfrm>
          <a:prstGeom prst="rect">
            <a:avLst/>
          </a:prstGeom>
        </p:spPr>
        <p:txBody>
          <a:bodyPr/>
          <a:lstStyle>
            <a:lvl1pPr marL="231775" indent="-117475">
              <a:lnSpc>
                <a:spcPct val="100000"/>
              </a:lnSpc>
              <a:buClr>
                <a:srgbClr val="000000"/>
              </a:buClr>
              <a:buSzPct val="100000"/>
              <a:buFont typeface="Arial"/>
              <a:buChar char="•"/>
              <a:defRPr sz="2400">
                <a:solidFill>
                  <a:srgbClr val="000000"/>
                </a:solidFill>
                <a:latin typeface="+mn-lt"/>
                <a:ea typeface="+mn-ea"/>
                <a:cs typeface="+mn-cs"/>
                <a:sym typeface="Arial"/>
              </a:defRPr>
            </a:lvl1pPr>
            <a:lvl2pPr marL="528493" indent="-131618">
              <a:lnSpc>
                <a:spcPct val="100000"/>
              </a:lnSpc>
              <a:buClr>
                <a:srgbClr val="000000"/>
              </a:buClr>
              <a:buSzPct val="100000"/>
              <a:buFont typeface="Arial"/>
              <a:buChar char="•"/>
              <a:defRPr sz="2400">
                <a:solidFill>
                  <a:srgbClr val="000000"/>
                </a:solidFill>
                <a:latin typeface="+mn-lt"/>
                <a:ea typeface="+mn-ea"/>
                <a:cs typeface="+mn-cs"/>
                <a:sym typeface="Arial"/>
              </a:defRPr>
            </a:lvl2pPr>
            <a:lvl3pPr marL="887094" indent="-198119">
              <a:lnSpc>
                <a:spcPct val="100000"/>
              </a:lnSpc>
              <a:buClr>
                <a:srgbClr val="000000"/>
              </a:buClr>
              <a:buSzPct val="100000"/>
              <a:buFont typeface="Arial"/>
              <a:buChar char="•"/>
              <a:defRPr sz="2400">
                <a:solidFill>
                  <a:srgbClr val="000000"/>
                </a:solidFill>
                <a:latin typeface="+mn-lt"/>
                <a:ea typeface="+mn-ea"/>
                <a:cs typeface="+mn-cs"/>
                <a:sym typeface="Arial"/>
              </a:defRPr>
            </a:lvl3pPr>
            <a:lvl4pPr marL="2073728" indent="-587828">
              <a:lnSpc>
                <a:spcPct val="100000"/>
              </a:lnSpc>
              <a:buClr>
                <a:srgbClr val="000000"/>
              </a:buClr>
              <a:buSzPts val="2400"/>
              <a:buFont typeface="Arial"/>
              <a:defRPr sz="2400">
                <a:solidFill>
                  <a:srgbClr val="000000"/>
                </a:solidFill>
                <a:latin typeface="+mn-lt"/>
                <a:ea typeface="+mn-ea"/>
                <a:cs typeface="+mn-cs"/>
                <a:sym typeface="Arial"/>
              </a:defRPr>
            </a:lvl4pPr>
            <a:lvl5pPr marL="2530928" indent="-587828">
              <a:lnSpc>
                <a:spcPct val="100000"/>
              </a:lnSpc>
              <a:buClr>
                <a:srgbClr val="000000"/>
              </a:buClr>
              <a:buSzPts val="2400"/>
              <a:buFont typeface="Arial"/>
              <a:defRPr sz="2400">
                <a:solidFill>
                  <a:srgbClr val="000000"/>
                </a:solidFill>
                <a:latin typeface="+mn-lt"/>
                <a:ea typeface="+mn-ea"/>
                <a:cs typeface="+mn-cs"/>
                <a:sym typeface="Arial"/>
              </a:defRPr>
            </a:lvl5pPr>
          </a:lstStyle>
          <a:p>
            <a:r>
              <a:t>Level 1</a:t>
            </a:r>
          </a:p>
          <a:p>
            <a:pPr lvl="1"/>
            <a:endParaRPr/>
          </a:p>
          <a:p>
            <a:pPr lvl="2"/>
            <a:endParaRPr/>
          </a:p>
          <a:p>
            <a:pPr lvl="3"/>
            <a:endParaRPr/>
          </a:p>
          <a:p>
            <a:pPr lvl="4"/>
            <a:endParaRPr/>
          </a:p>
        </p:txBody>
      </p:sp>
      <p:sp>
        <p:nvSpPr>
          <p:cNvPr id="155" name="Slide Number"/>
          <p:cNvSpPr txBox="1">
            <a:spLocks noGrp="1"/>
          </p:cNvSpPr>
          <p:nvPr>
            <p:ph type="sldNum" sz="quarter" idx="2"/>
          </p:nvPr>
        </p:nvSpPr>
        <p:spPr>
          <a:xfrm>
            <a:off x="8870343" y="5191"/>
            <a:ext cx="273657" cy="264255"/>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sp>
        <p:nvSpPr>
          <p:cNvPr id="162" name="Google Shape;14;p1"/>
          <p:cNvSpPr/>
          <p:nvPr/>
        </p:nvSpPr>
        <p:spPr>
          <a:xfrm>
            <a:off x="212035" y="642568"/>
            <a:ext cx="8719931" cy="1"/>
          </a:xfrm>
          <a:prstGeom prst="line">
            <a:avLst/>
          </a:prstGeom>
          <a:ln w="3175">
            <a:solidFill>
              <a:srgbClr val="000000"/>
            </a:solidFill>
          </a:ln>
        </p:spPr>
        <p:txBody>
          <a:bodyPr lIns="34289" tIns="34289" rIns="34289" bIns="34289"/>
          <a:lstStyle/>
          <a:p>
            <a:pPr defTabSz="685800">
              <a:defRPr sz="1200"/>
            </a:pPr>
            <a:endParaRPr/>
          </a:p>
        </p:txBody>
      </p:sp>
      <p:grpSp>
        <p:nvGrpSpPr>
          <p:cNvPr id="165" name="Google Shape;15;p1"/>
          <p:cNvGrpSpPr/>
          <p:nvPr/>
        </p:nvGrpSpPr>
        <p:grpSpPr>
          <a:xfrm>
            <a:off x="-64405" y="4664588"/>
            <a:ext cx="9208408" cy="534927"/>
            <a:chOff x="-64405" y="2341"/>
            <a:chExt cx="9208406" cy="534925"/>
          </a:xfrm>
        </p:grpSpPr>
        <p:pic>
          <p:nvPicPr>
            <p:cNvPr id="163" name="Google Shape;16;p1" descr="Google Shape;16;p1"/>
            <p:cNvPicPr>
              <a:picLocks noChangeAspect="1"/>
            </p:cNvPicPr>
            <p:nvPr/>
          </p:nvPicPr>
          <p:blipFill>
            <a:blip r:embed="rId2"/>
            <a:stretch>
              <a:fillRect/>
            </a:stretch>
          </p:blipFill>
          <p:spPr>
            <a:xfrm>
              <a:off x="2453292" y="2341"/>
              <a:ext cx="6690710" cy="534927"/>
            </a:xfrm>
            <a:prstGeom prst="rect">
              <a:avLst/>
            </a:prstGeom>
            <a:ln w="12700" cap="flat">
              <a:noFill/>
              <a:miter lim="400000"/>
            </a:ln>
            <a:effectLst/>
          </p:spPr>
        </p:pic>
        <p:pic>
          <p:nvPicPr>
            <p:cNvPr id="164" name="Google Shape;17;p1" descr="Google Shape;17;p1"/>
            <p:cNvPicPr>
              <a:picLocks noChangeAspect="1"/>
            </p:cNvPicPr>
            <p:nvPr/>
          </p:nvPicPr>
          <p:blipFill>
            <a:blip r:embed="rId2"/>
            <a:stretch>
              <a:fillRect/>
            </a:stretch>
          </p:blipFill>
          <p:spPr>
            <a:xfrm>
              <a:off x="-64406" y="2341"/>
              <a:ext cx="6690710" cy="534927"/>
            </a:xfrm>
            <a:prstGeom prst="rect">
              <a:avLst/>
            </a:prstGeom>
            <a:ln w="12700" cap="flat">
              <a:noFill/>
              <a:miter lim="400000"/>
            </a:ln>
            <a:effectLst/>
          </p:spPr>
        </p:pic>
      </p:grpSp>
      <p:sp>
        <p:nvSpPr>
          <p:cNvPr id="166" name="Google Shape;30;p3"/>
          <p:cNvSpPr txBox="1"/>
          <p:nvPr/>
        </p:nvSpPr>
        <p:spPr>
          <a:xfrm>
            <a:off x="5587067" y="4718632"/>
            <a:ext cx="3614306" cy="42449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24" tIns="91424" rIns="91424" bIns="91424">
            <a:spAutoFit/>
          </a:bodyPr>
          <a:lstStyle>
            <a:lvl1pPr algn="r" defTabSz="685800">
              <a:defRPr sz="1800" b="1" u="sng">
                <a:solidFill>
                  <a:srgbClr val="FFFFFF"/>
                </a:solidFill>
                <a:uFill>
                  <a:solidFill>
                    <a:srgbClr val="2998E3"/>
                  </a:solidFill>
                </a:uFill>
                <a:latin typeface="Calibri"/>
                <a:ea typeface="Calibri"/>
                <a:cs typeface="Calibri"/>
                <a:sym typeface="Calibri"/>
                <a:hlinkClick r:id="rId3"/>
              </a:defRPr>
            </a:lvl1pPr>
          </a:lstStyle>
          <a:p>
            <a:pPr>
              <a:defRPr u="none">
                <a:uFillTx/>
              </a:defRPr>
            </a:pPr>
            <a:r>
              <a:rPr u="sng">
                <a:uFill>
                  <a:solidFill>
                    <a:srgbClr val="2998E3"/>
                  </a:solidFill>
                </a:uFill>
                <a:hlinkClick r:id="rId3"/>
              </a:rPr>
              <a:t>hamsci@hamsci.org</a:t>
            </a:r>
          </a:p>
        </p:txBody>
      </p:sp>
      <p:sp>
        <p:nvSpPr>
          <p:cNvPr id="167" name="Title Text"/>
          <p:cNvSpPr txBox="1">
            <a:spLocks noGrp="1"/>
          </p:cNvSpPr>
          <p:nvPr>
            <p:ph type="title"/>
          </p:nvPr>
        </p:nvSpPr>
        <p:spPr>
          <a:xfrm>
            <a:off x="248771" y="42335"/>
            <a:ext cx="8673354" cy="532499"/>
          </a:xfrm>
          <a:prstGeom prst="rect">
            <a:avLst/>
          </a:prstGeom>
        </p:spPr>
        <p:txBody>
          <a:bodyPr lIns="0" tIns="0" rIns="0" bIns="0"/>
          <a:lstStyle>
            <a:lvl1pPr defTabSz="914377">
              <a:defRPr>
                <a:solidFill>
                  <a:srgbClr val="000000"/>
                </a:solidFill>
              </a:defRPr>
            </a:lvl1pPr>
          </a:lstStyle>
          <a:p>
            <a:r>
              <a:t>Title Text</a:t>
            </a:r>
          </a:p>
        </p:txBody>
      </p:sp>
      <p:sp>
        <p:nvSpPr>
          <p:cNvPr id="168" name="Body Level One…"/>
          <p:cNvSpPr txBox="1">
            <a:spLocks noGrp="1"/>
          </p:cNvSpPr>
          <p:nvPr>
            <p:ph type="body" idx="1" hasCustomPrompt="1"/>
          </p:nvPr>
        </p:nvSpPr>
        <p:spPr>
          <a:xfrm>
            <a:off x="248771" y="668177"/>
            <a:ext cx="8673354" cy="3918814"/>
          </a:xfrm>
          <a:prstGeom prst="rect">
            <a:avLst/>
          </a:prstGeom>
        </p:spPr>
        <p:txBody>
          <a:bodyPr/>
          <a:lstStyle>
            <a:lvl1pPr marL="269868" indent="-117471" defTabSz="914377">
              <a:lnSpc>
                <a:spcPct val="100000"/>
              </a:lnSpc>
              <a:buClr>
                <a:srgbClr val="000000"/>
              </a:buClr>
              <a:buSzPct val="100000"/>
              <a:buFont typeface="Arial"/>
              <a:buChar char="•"/>
              <a:defRPr sz="2400">
                <a:solidFill>
                  <a:srgbClr val="000000"/>
                </a:solidFill>
                <a:latin typeface="+mn-lt"/>
                <a:ea typeface="+mn-ea"/>
                <a:cs typeface="+mn-cs"/>
                <a:sym typeface="Arial"/>
              </a:defRPr>
            </a:lvl1pPr>
            <a:lvl2pPr marL="660768" indent="-131614" defTabSz="914377">
              <a:lnSpc>
                <a:spcPct val="100000"/>
              </a:lnSpc>
              <a:buClr>
                <a:srgbClr val="000000"/>
              </a:buClr>
              <a:buSzPct val="100000"/>
              <a:buFont typeface="Arial"/>
              <a:buChar char="•"/>
              <a:defRPr sz="2400">
                <a:solidFill>
                  <a:srgbClr val="000000"/>
                </a:solidFill>
                <a:latin typeface="+mn-lt"/>
                <a:ea typeface="+mn-ea"/>
                <a:cs typeface="+mn-cs"/>
                <a:sym typeface="Arial"/>
              </a:defRPr>
            </a:lvl2pPr>
            <a:lvl3pPr marL="1116723" indent="-198113" defTabSz="914377">
              <a:lnSpc>
                <a:spcPct val="100000"/>
              </a:lnSpc>
              <a:buClr>
                <a:srgbClr val="000000"/>
              </a:buClr>
              <a:buSzPct val="100000"/>
              <a:buFont typeface="Arial"/>
              <a:buChar char="•"/>
              <a:defRPr sz="2400">
                <a:solidFill>
                  <a:srgbClr val="000000"/>
                </a:solidFill>
                <a:latin typeface="+mn-lt"/>
                <a:ea typeface="+mn-ea"/>
                <a:cs typeface="+mn-cs"/>
                <a:sym typeface="Arial"/>
              </a:defRPr>
            </a:lvl3pPr>
            <a:lvl4pPr marL="2568964" indent="-587813" defTabSz="914377">
              <a:lnSpc>
                <a:spcPct val="100000"/>
              </a:lnSpc>
              <a:buClr>
                <a:srgbClr val="000000"/>
              </a:buClr>
              <a:buSzPts val="2400"/>
              <a:buFont typeface="Arial"/>
              <a:defRPr sz="2400">
                <a:solidFill>
                  <a:srgbClr val="000000"/>
                </a:solidFill>
                <a:latin typeface="+mn-lt"/>
                <a:ea typeface="+mn-ea"/>
                <a:cs typeface="+mn-cs"/>
                <a:sym typeface="Arial"/>
              </a:defRPr>
            </a:lvl4pPr>
            <a:lvl5pPr marL="3178548" indent="-587813" defTabSz="914377">
              <a:lnSpc>
                <a:spcPct val="100000"/>
              </a:lnSpc>
              <a:buClr>
                <a:srgbClr val="000000"/>
              </a:buClr>
              <a:buSzPts val="2400"/>
              <a:buFont typeface="Arial"/>
              <a:defRPr sz="2400">
                <a:solidFill>
                  <a:srgbClr val="000000"/>
                </a:solidFill>
                <a:latin typeface="+mn-lt"/>
                <a:ea typeface="+mn-ea"/>
                <a:cs typeface="+mn-cs"/>
                <a:sym typeface="Arial"/>
              </a:defRPr>
            </a:lvl5pPr>
          </a:lstStyle>
          <a:p>
            <a:r>
              <a:t>Level 1</a:t>
            </a:r>
          </a:p>
          <a:p>
            <a:pPr lvl="1"/>
            <a:endParaRPr/>
          </a:p>
          <a:p>
            <a:pPr lvl="2"/>
            <a:endParaRPr/>
          </a:p>
          <a:p>
            <a:pPr lvl="3"/>
            <a:endParaRPr/>
          </a:p>
          <a:p>
            <a:pPr lvl="4"/>
            <a:endParaRPr/>
          </a:p>
        </p:txBody>
      </p:sp>
      <p:sp>
        <p:nvSpPr>
          <p:cNvPr id="169" name="Slide Number"/>
          <p:cNvSpPr txBox="1">
            <a:spLocks noGrp="1"/>
          </p:cNvSpPr>
          <p:nvPr>
            <p:ph type="sldNum" sz="quarter" idx="2"/>
          </p:nvPr>
        </p:nvSpPr>
        <p:spPr>
          <a:xfrm>
            <a:off x="4446603" y="4811355"/>
            <a:ext cx="250795" cy="241394"/>
          </a:xfrm>
          <a:prstGeom prst="rect">
            <a:avLst/>
          </a:prstGeom>
        </p:spPr>
        <p:txBody>
          <a:bodyPr lIns="34289" tIns="34289" rIns="34289" bIns="34289"/>
          <a:lstStyle>
            <a:lvl1pPr defTabSz="685800">
              <a:defRPr>
                <a:solidFill>
                  <a:srgbClr val="FFFFFF"/>
                </a:solidFill>
              </a:defRPr>
            </a:lvl1p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hyperlink" Target="http://hamsci@hamsci.org" TargetMode="External"/><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Google Shape;14;p1"/>
          <p:cNvSpPr/>
          <p:nvPr/>
        </p:nvSpPr>
        <p:spPr>
          <a:xfrm>
            <a:off x="212035" y="642567"/>
            <a:ext cx="8719930" cy="1"/>
          </a:xfrm>
          <a:prstGeom prst="line">
            <a:avLst/>
          </a:prstGeom>
          <a:ln w="12700">
            <a:solidFill>
              <a:srgbClr val="000000"/>
            </a:solidFill>
          </a:ln>
        </p:spPr>
        <p:txBody>
          <a:bodyPr lIns="45719" rIns="45719"/>
          <a:lstStyle/>
          <a:p>
            <a:endParaRPr/>
          </a:p>
        </p:txBody>
      </p:sp>
      <p:grpSp>
        <p:nvGrpSpPr>
          <p:cNvPr id="5" name="Google Shape;15;p1"/>
          <p:cNvGrpSpPr/>
          <p:nvPr/>
        </p:nvGrpSpPr>
        <p:grpSpPr>
          <a:xfrm>
            <a:off x="-16887" y="4665197"/>
            <a:ext cx="9177773" cy="539993"/>
            <a:chOff x="0" y="0"/>
            <a:chExt cx="9177771" cy="539992"/>
          </a:xfrm>
        </p:grpSpPr>
        <p:pic>
          <p:nvPicPr>
            <p:cNvPr id="3" name="Google Shape;16;p1" descr="Google Shape;16;p1"/>
            <p:cNvPicPr>
              <a:picLocks noChangeAspect="1"/>
            </p:cNvPicPr>
            <p:nvPr/>
          </p:nvPicPr>
          <p:blipFill>
            <a:blip r:embed="rId7"/>
            <a:stretch>
              <a:fillRect/>
            </a:stretch>
          </p:blipFill>
          <p:spPr>
            <a:xfrm>
              <a:off x="2423674" y="0"/>
              <a:ext cx="6754098" cy="539993"/>
            </a:xfrm>
            <a:prstGeom prst="rect">
              <a:avLst/>
            </a:prstGeom>
            <a:ln w="12700" cap="flat">
              <a:noFill/>
              <a:miter lim="400000"/>
            </a:ln>
            <a:effectLst/>
          </p:spPr>
        </p:pic>
        <p:pic>
          <p:nvPicPr>
            <p:cNvPr id="4" name="Google Shape;17;p1" descr="Google Shape;17;p1"/>
            <p:cNvPicPr>
              <a:picLocks noChangeAspect="1"/>
            </p:cNvPicPr>
            <p:nvPr/>
          </p:nvPicPr>
          <p:blipFill>
            <a:blip r:embed="rId7"/>
            <a:stretch>
              <a:fillRect/>
            </a:stretch>
          </p:blipFill>
          <p:spPr>
            <a:xfrm>
              <a:off x="0" y="939"/>
              <a:ext cx="6742349" cy="539054"/>
            </a:xfrm>
            <a:prstGeom prst="rect">
              <a:avLst/>
            </a:prstGeom>
            <a:ln w="12700" cap="flat">
              <a:noFill/>
              <a:miter lim="400000"/>
            </a:ln>
            <a:effectLst/>
          </p:spPr>
        </p:pic>
      </p:grpSp>
      <p:sp>
        <p:nvSpPr>
          <p:cNvPr id="6" name="Google Shape;30;p3"/>
          <p:cNvSpPr txBox="1"/>
          <p:nvPr/>
        </p:nvSpPr>
        <p:spPr>
          <a:xfrm>
            <a:off x="4972848" y="4761803"/>
            <a:ext cx="4228525" cy="4244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24" tIns="91424" rIns="91424" bIns="91424">
            <a:spAutoFit/>
          </a:bodyPr>
          <a:lstStyle>
            <a:lvl1pPr algn="r">
              <a:defRPr sz="1800" b="1" u="sng">
                <a:solidFill>
                  <a:srgbClr val="FFFFFF"/>
                </a:solidFill>
                <a:uFill>
                  <a:solidFill>
                    <a:srgbClr val="2998E3"/>
                  </a:solidFill>
                </a:uFill>
                <a:latin typeface="Calibri"/>
                <a:ea typeface="Calibri"/>
                <a:cs typeface="Calibri"/>
                <a:sym typeface="Calibri"/>
                <a:hlinkClick r:id="rId8"/>
              </a:defRPr>
            </a:lvl1pPr>
          </a:lstStyle>
          <a:p>
            <a:pPr>
              <a:defRPr u="none">
                <a:uFillTx/>
              </a:defRPr>
            </a:pPr>
            <a:r>
              <a:rPr u="sng">
                <a:uFill>
                  <a:solidFill>
                    <a:srgbClr val="2998E3"/>
                  </a:solidFill>
                </a:uFill>
                <a:hlinkClick r:id="rId8"/>
              </a:rPr>
              <a:t>hamsci@hamsci.org</a:t>
            </a:r>
          </a:p>
        </p:txBody>
      </p:sp>
      <p:sp>
        <p:nvSpPr>
          <p:cNvPr id="7" name="Title Text"/>
          <p:cNvSpPr txBox="1">
            <a:spLocks noGrp="1"/>
          </p:cNvSpPr>
          <p:nvPr>
            <p:ph type="title"/>
          </p:nvPr>
        </p:nvSpPr>
        <p:spPr>
          <a:xfrm>
            <a:off x="822960" y="42335"/>
            <a:ext cx="7543801" cy="5324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699" tIns="45699" rIns="45699" bIns="45699" anchor="b">
            <a:normAutofit/>
          </a:bodyPr>
          <a:lstStyle/>
          <a:p>
            <a:r>
              <a:t>Title Text</a:t>
            </a:r>
          </a:p>
        </p:txBody>
      </p:sp>
      <p:sp>
        <p:nvSpPr>
          <p:cNvPr id="8" name="Body Level One…"/>
          <p:cNvSpPr txBox="1">
            <a:spLocks noGrp="1"/>
          </p:cNvSpPr>
          <p:nvPr>
            <p:ph type="body" idx="1"/>
          </p:nvPr>
        </p:nvSpPr>
        <p:spPr>
          <a:xfrm>
            <a:off x="822960" y="728138"/>
            <a:ext cx="7543801" cy="378375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ormAutofit/>
          </a:bodyPr>
          <a:lstStyle/>
          <a:p>
            <a:r>
              <a:t>Body Level One</a:t>
            </a:r>
          </a:p>
          <a:p>
            <a:pPr lvl="1"/>
            <a:r>
              <a:t>Body Level Two</a:t>
            </a:r>
          </a:p>
          <a:p>
            <a:pPr lvl="2"/>
            <a:r>
              <a:t>Body Level Three</a:t>
            </a:r>
          </a:p>
          <a:p>
            <a:pPr lvl="3"/>
            <a:r>
              <a:t>Body Level Four</a:t>
            </a:r>
          </a:p>
          <a:p>
            <a:pPr lvl="4"/>
            <a:r>
              <a:t>Body Level Five</a:t>
            </a:r>
          </a:p>
        </p:txBody>
      </p:sp>
      <p:sp>
        <p:nvSpPr>
          <p:cNvPr id="9" name="Slide Number"/>
          <p:cNvSpPr txBox="1">
            <a:spLocks noGrp="1"/>
          </p:cNvSpPr>
          <p:nvPr>
            <p:ph type="sldNum" sz="quarter" idx="2"/>
          </p:nvPr>
        </p:nvSpPr>
        <p:spPr>
          <a:xfrm>
            <a:off x="4419600" y="4627562"/>
            <a:ext cx="2133600" cy="279401"/>
          </a:xfrm>
          <a:prstGeom prst="rect">
            <a:avLst/>
          </a:prstGeom>
          <a:ln w="12700">
            <a:miter lim="400000"/>
          </a:ln>
        </p:spPr>
        <p:txBody>
          <a:bodyPr wrap="none" lIns="45719" rIns="45719" anchor="ctr">
            <a:spAutoFit/>
          </a:bodyPr>
          <a:lstStyle>
            <a:lvl1pPr algn="r">
              <a:defRPr sz="1200"/>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4" r:id="rId4"/>
    <p:sldLayoutId id="2147483655" r:id="rId5"/>
  </p:sldLayoutIdLst>
  <p:transition spd="med"/>
  <p:txStyles>
    <p:titleStyle>
      <a:lvl1pPr marL="0" marR="0" indent="0" algn="l" defTabSz="914400" rtl="0" latinLnBrk="0">
        <a:lnSpc>
          <a:spcPct val="85000"/>
        </a:lnSpc>
        <a:spcBef>
          <a:spcPts val="0"/>
        </a:spcBef>
        <a:spcAft>
          <a:spcPts val="0"/>
        </a:spcAft>
        <a:buClrTx/>
        <a:buSzTx/>
        <a:buFontTx/>
        <a:buNone/>
        <a:tabLst/>
        <a:defRPr sz="3600" b="1" i="0" u="none" strike="noStrike" cap="none" spc="0" baseline="0">
          <a:solidFill>
            <a:srgbClr val="3F3F3F"/>
          </a:solidFill>
          <a:uFillTx/>
          <a:latin typeface="Calibri"/>
          <a:ea typeface="Calibri"/>
          <a:cs typeface="Calibri"/>
          <a:sym typeface="Calibri"/>
        </a:defRPr>
      </a:lvl1pPr>
      <a:lvl2pPr marL="0" marR="0" indent="0" algn="l" defTabSz="914400" rtl="0" latinLnBrk="0">
        <a:lnSpc>
          <a:spcPct val="85000"/>
        </a:lnSpc>
        <a:spcBef>
          <a:spcPts val="0"/>
        </a:spcBef>
        <a:spcAft>
          <a:spcPts val="0"/>
        </a:spcAft>
        <a:buClrTx/>
        <a:buSzTx/>
        <a:buFontTx/>
        <a:buNone/>
        <a:tabLst/>
        <a:defRPr sz="3600" b="1" i="0" u="none" strike="noStrike" cap="none" spc="0" baseline="0">
          <a:solidFill>
            <a:srgbClr val="3F3F3F"/>
          </a:solidFill>
          <a:uFillTx/>
          <a:latin typeface="Calibri"/>
          <a:ea typeface="Calibri"/>
          <a:cs typeface="Calibri"/>
          <a:sym typeface="Calibri"/>
        </a:defRPr>
      </a:lvl2pPr>
      <a:lvl3pPr marL="0" marR="0" indent="0" algn="l" defTabSz="914400" rtl="0" latinLnBrk="0">
        <a:lnSpc>
          <a:spcPct val="85000"/>
        </a:lnSpc>
        <a:spcBef>
          <a:spcPts val="0"/>
        </a:spcBef>
        <a:spcAft>
          <a:spcPts val="0"/>
        </a:spcAft>
        <a:buClrTx/>
        <a:buSzTx/>
        <a:buFontTx/>
        <a:buNone/>
        <a:tabLst/>
        <a:defRPr sz="3600" b="1" i="0" u="none" strike="noStrike" cap="none" spc="0" baseline="0">
          <a:solidFill>
            <a:srgbClr val="3F3F3F"/>
          </a:solidFill>
          <a:uFillTx/>
          <a:latin typeface="Calibri"/>
          <a:ea typeface="Calibri"/>
          <a:cs typeface="Calibri"/>
          <a:sym typeface="Calibri"/>
        </a:defRPr>
      </a:lvl3pPr>
      <a:lvl4pPr marL="0" marR="0" indent="0" algn="l" defTabSz="914400" rtl="0" latinLnBrk="0">
        <a:lnSpc>
          <a:spcPct val="85000"/>
        </a:lnSpc>
        <a:spcBef>
          <a:spcPts val="0"/>
        </a:spcBef>
        <a:spcAft>
          <a:spcPts val="0"/>
        </a:spcAft>
        <a:buClrTx/>
        <a:buSzTx/>
        <a:buFontTx/>
        <a:buNone/>
        <a:tabLst/>
        <a:defRPr sz="3600" b="1" i="0" u="none" strike="noStrike" cap="none" spc="0" baseline="0">
          <a:solidFill>
            <a:srgbClr val="3F3F3F"/>
          </a:solidFill>
          <a:uFillTx/>
          <a:latin typeface="Calibri"/>
          <a:ea typeface="Calibri"/>
          <a:cs typeface="Calibri"/>
          <a:sym typeface="Calibri"/>
        </a:defRPr>
      </a:lvl4pPr>
      <a:lvl5pPr marL="0" marR="0" indent="0" algn="l" defTabSz="914400" rtl="0" latinLnBrk="0">
        <a:lnSpc>
          <a:spcPct val="85000"/>
        </a:lnSpc>
        <a:spcBef>
          <a:spcPts val="0"/>
        </a:spcBef>
        <a:spcAft>
          <a:spcPts val="0"/>
        </a:spcAft>
        <a:buClrTx/>
        <a:buSzTx/>
        <a:buFontTx/>
        <a:buNone/>
        <a:tabLst/>
        <a:defRPr sz="3600" b="1" i="0" u="none" strike="noStrike" cap="none" spc="0" baseline="0">
          <a:solidFill>
            <a:srgbClr val="3F3F3F"/>
          </a:solidFill>
          <a:uFillTx/>
          <a:latin typeface="Calibri"/>
          <a:ea typeface="Calibri"/>
          <a:cs typeface="Calibri"/>
          <a:sym typeface="Calibri"/>
        </a:defRPr>
      </a:lvl5pPr>
      <a:lvl6pPr marL="0" marR="0" indent="0" algn="l" defTabSz="914400" rtl="0" latinLnBrk="0">
        <a:lnSpc>
          <a:spcPct val="85000"/>
        </a:lnSpc>
        <a:spcBef>
          <a:spcPts val="0"/>
        </a:spcBef>
        <a:spcAft>
          <a:spcPts val="0"/>
        </a:spcAft>
        <a:buClrTx/>
        <a:buSzTx/>
        <a:buFontTx/>
        <a:buNone/>
        <a:tabLst/>
        <a:defRPr sz="3600" b="1" i="0" u="none" strike="noStrike" cap="none" spc="0" baseline="0">
          <a:solidFill>
            <a:srgbClr val="3F3F3F"/>
          </a:solidFill>
          <a:uFillTx/>
          <a:latin typeface="Calibri"/>
          <a:ea typeface="Calibri"/>
          <a:cs typeface="Calibri"/>
          <a:sym typeface="Calibri"/>
        </a:defRPr>
      </a:lvl6pPr>
      <a:lvl7pPr marL="0" marR="0" indent="0" algn="l" defTabSz="914400" rtl="0" latinLnBrk="0">
        <a:lnSpc>
          <a:spcPct val="85000"/>
        </a:lnSpc>
        <a:spcBef>
          <a:spcPts val="0"/>
        </a:spcBef>
        <a:spcAft>
          <a:spcPts val="0"/>
        </a:spcAft>
        <a:buClrTx/>
        <a:buSzTx/>
        <a:buFontTx/>
        <a:buNone/>
        <a:tabLst/>
        <a:defRPr sz="3600" b="1" i="0" u="none" strike="noStrike" cap="none" spc="0" baseline="0">
          <a:solidFill>
            <a:srgbClr val="3F3F3F"/>
          </a:solidFill>
          <a:uFillTx/>
          <a:latin typeface="Calibri"/>
          <a:ea typeface="Calibri"/>
          <a:cs typeface="Calibri"/>
          <a:sym typeface="Calibri"/>
        </a:defRPr>
      </a:lvl7pPr>
      <a:lvl8pPr marL="0" marR="0" indent="0" algn="l" defTabSz="914400" rtl="0" latinLnBrk="0">
        <a:lnSpc>
          <a:spcPct val="85000"/>
        </a:lnSpc>
        <a:spcBef>
          <a:spcPts val="0"/>
        </a:spcBef>
        <a:spcAft>
          <a:spcPts val="0"/>
        </a:spcAft>
        <a:buClrTx/>
        <a:buSzTx/>
        <a:buFontTx/>
        <a:buNone/>
        <a:tabLst/>
        <a:defRPr sz="3600" b="1" i="0" u="none" strike="noStrike" cap="none" spc="0" baseline="0">
          <a:solidFill>
            <a:srgbClr val="3F3F3F"/>
          </a:solidFill>
          <a:uFillTx/>
          <a:latin typeface="Calibri"/>
          <a:ea typeface="Calibri"/>
          <a:cs typeface="Calibri"/>
          <a:sym typeface="Calibri"/>
        </a:defRPr>
      </a:lvl8pPr>
      <a:lvl9pPr marL="0" marR="0" indent="0" algn="l" defTabSz="914400" rtl="0" latinLnBrk="0">
        <a:lnSpc>
          <a:spcPct val="85000"/>
        </a:lnSpc>
        <a:spcBef>
          <a:spcPts val="0"/>
        </a:spcBef>
        <a:spcAft>
          <a:spcPts val="0"/>
        </a:spcAft>
        <a:buClrTx/>
        <a:buSzTx/>
        <a:buFontTx/>
        <a:buNone/>
        <a:tabLst/>
        <a:defRPr sz="3600" b="1" i="0" u="none" strike="noStrike" cap="none" spc="0" baseline="0">
          <a:solidFill>
            <a:srgbClr val="3F3F3F"/>
          </a:solidFill>
          <a:uFillTx/>
          <a:latin typeface="Calibri"/>
          <a:ea typeface="Calibri"/>
          <a:cs typeface="Calibri"/>
          <a:sym typeface="Calibri"/>
        </a:defRPr>
      </a:lvl9pPr>
    </p:titleStyle>
    <p:bodyStyle>
      <a:lvl1pPr marL="457200" marR="0" indent="-342900" algn="l" defTabSz="914400" rtl="0" latinLnBrk="0">
        <a:lnSpc>
          <a:spcPct val="90000"/>
        </a:lnSpc>
        <a:spcBef>
          <a:spcPts val="900"/>
        </a:spcBef>
        <a:spcAft>
          <a:spcPts val="0"/>
        </a:spcAft>
        <a:buClr>
          <a:schemeClr val="accent1"/>
        </a:buClr>
        <a:buSzPts val="1500"/>
        <a:buFont typeface="Calibri"/>
        <a:buChar char=" "/>
        <a:tabLst/>
        <a:defRPr sz="1500" b="0" i="0" u="none" strike="noStrike" cap="none" spc="0" baseline="0">
          <a:solidFill>
            <a:srgbClr val="3F3F3F"/>
          </a:solidFill>
          <a:uFillTx/>
          <a:latin typeface="Calibri"/>
          <a:ea typeface="Calibri"/>
          <a:cs typeface="Calibri"/>
          <a:sym typeface="Calibri"/>
        </a:defRPr>
      </a:lvl1pPr>
      <a:lvl2pPr marL="967153" marR="0" indent="-395653" algn="l" defTabSz="914400" rtl="0" latinLnBrk="0">
        <a:lnSpc>
          <a:spcPct val="90000"/>
        </a:lnSpc>
        <a:spcBef>
          <a:spcPts val="900"/>
        </a:spcBef>
        <a:spcAft>
          <a:spcPts val="0"/>
        </a:spcAft>
        <a:buClr>
          <a:schemeClr val="accent1"/>
        </a:buClr>
        <a:buSzPts val="1500"/>
        <a:buFont typeface="Calibri"/>
        <a:buChar char="◦"/>
        <a:tabLst/>
        <a:defRPr sz="1500" b="0" i="0" u="none" strike="noStrike" cap="none" spc="0" baseline="0">
          <a:solidFill>
            <a:srgbClr val="3F3F3F"/>
          </a:solidFill>
          <a:uFillTx/>
          <a:latin typeface="Calibri"/>
          <a:ea typeface="Calibri"/>
          <a:cs typeface="Calibri"/>
          <a:sym typeface="Calibri"/>
        </a:defRPr>
      </a:lvl2pPr>
      <a:lvl3pPr marL="1543050" marR="0" indent="-514350" algn="l" defTabSz="914400" rtl="0" latinLnBrk="0">
        <a:lnSpc>
          <a:spcPct val="90000"/>
        </a:lnSpc>
        <a:spcBef>
          <a:spcPts val="900"/>
        </a:spcBef>
        <a:spcAft>
          <a:spcPts val="0"/>
        </a:spcAft>
        <a:buClr>
          <a:schemeClr val="accent1"/>
        </a:buClr>
        <a:buSzPts val="1500"/>
        <a:buFont typeface="Calibri"/>
        <a:buChar char="◦"/>
        <a:tabLst/>
        <a:defRPr sz="1500" b="0" i="0" u="none" strike="noStrike" cap="none" spc="0" baseline="0">
          <a:solidFill>
            <a:srgbClr val="3F3F3F"/>
          </a:solidFill>
          <a:uFillTx/>
          <a:latin typeface="Calibri"/>
          <a:ea typeface="Calibri"/>
          <a:cs typeface="Calibri"/>
          <a:sym typeface="Calibri"/>
        </a:defRPr>
      </a:lvl3pPr>
      <a:lvl4pPr marL="2000250" marR="0" indent="-514350" algn="l" defTabSz="914400" rtl="0" latinLnBrk="0">
        <a:lnSpc>
          <a:spcPct val="90000"/>
        </a:lnSpc>
        <a:spcBef>
          <a:spcPts val="900"/>
        </a:spcBef>
        <a:spcAft>
          <a:spcPts val="0"/>
        </a:spcAft>
        <a:buClr>
          <a:schemeClr val="accent1"/>
        </a:buClr>
        <a:buSzPts val="1500"/>
        <a:buFont typeface="Calibri"/>
        <a:buChar char="◦"/>
        <a:tabLst/>
        <a:defRPr sz="1500" b="0" i="0" u="none" strike="noStrike" cap="none" spc="0" baseline="0">
          <a:solidFill>
            <a:srgbClr val="3F3F3F"/>
          </a:solidFill>
          <a:uFillTx/>
          <a:latin typeface="Calibri"/>
          <a:ea typeface="Calibri"/>
          <a:cs typeface="Calibri"/>
          <a:sym typeface="Calibri"/>
        </a:defRPr>
      </a:lvl4pPr>
      <a:lvl5pPr marL="2457450" marR="0" indent="-514350" algn="l" defTabSz="914400" rtl="0" latinLnBrk="0">
        <a:lnSpc>
          <a:spcPct val="90000"/>
        </a:lnSpc>
        <a:spcBef>
          <a:spcPts val="900"/>
        </a:spcBef>
        <a:spcAft>
          <a:spcPts val="0"/>
        </a:spcAft>
        <a:buClr>
          <a:schemeClr val="accent1"/>
        </a:buClr>
        <a:buSzPts val="1500"/>
        <a:buFont typeface="Calibri"/>
        <a:buChar char="◦"/>
        <a:tabLst/>
        <a:defRPr sz="1500" b="0" i="0" u="none" strike="noStrike" cap="none" spc="0" baseline="0">
          <a:solidFill>
            <a:srgbClr val="3F3F3F"/>
          </a:solidFill>
          <a:uFillTx/>
          <a:latin typeface="Calibri"/>
          <a:ea typeface="Calibri"/>
          <a:cs typeface="Calibri"/>
          <a:sym typeface="Calibri"/>
        </a:defRPr>
      </a:lvl5pPr>
      <a:lvl6pPr marL="2914650" marR="0" indent="-514350" algn="l" defTabSz="914400" rtl="0" latinLnBrk="0">
        <a:lnSpc>
          <a:spcPct val="90000"/>
        </a:lnSpc>
        <a:spcBef>
          <a:spcPts val="900"/>
        </a:spcBef>
        <a:spcAft>
          <a:spcPts val="0"/>
        </a:spcAft>
        <a:buClr>
          <a:schemeClr val="accent1"/>
        </a:buClr>
        <a:buSzPts val="1500"/>
        <a:buFont typeface="Calibri"/>
        <a:buChar char="◦"/>
        <a:tabLst/>
        <a:defRPr sz="1500" b="0" i="0" u="none" strike="noStrike" cap="none" spc="0" baseline="0">
          <a:solidFill>
            <a:srgbClr val="3F3F3F"/>
          </a:solidFill>
          <a:uFillTx/>
          <a:latin typeface="Calibri"/>
          <a:ea typeface="Calibri"/>
          <a:cs typeface="Calibri"/>
          <a:sym typeface="Calibri"/>
        </a:defRPr>
      </a:lvl6pPr>
      <a:lvl7pPr marL="3371850" marR="0" indent="-514350" algn="l" defTabSz="914400" rtl="0" latinLnBrk="0">
        <a:lnSpc>
          <a:spcPct val="90000"/>
        </a:lnSpc>
        <a:spcBef>
          <a:spcPts val="900"/>
        </a:spcBef>
        <a:spcAft>
          <a:spcPts val="0"/>
        </a:spcAft>
        <a:buClr>
          <a:schemeClr val="accent1"/>
        </a:buClr>
        <a:buSzPts val="1500"/>
        <a:buFont typeface="Calibri"/>
        <a:buChar char="◦"/>
        <a:tabLst/>
        <a:defRPr sz="1500" b="0" i="0" u="none" strike="noStrike" cap="none" spc="0" baseline="0">
          <a:solidFill>
            <a:srgbClr val="3F3F3F"/>
          </a:solidFill>
          <a:uFillTx/>
          <a:latin typeface="Calibri"/>
          <a:ea typeface="Calibri"/>
          <a:cs typeface="Calibri"/>
          <a:sym typeface="Calibri"/>
        </a:defRPr>
      </a:lvl7pPr>
      <a:lvl8pPr marL="3829050" marR="0" indent="-514350" algn="l" defTabSz="914400" rtl="0" latinLnBrk="0">
        <a:lnSpc>
          <a:spcPct val="90000"/>
        </a:lnSpc>
        <a:spcBef>
          <a:spcPts val="900"/>
        </a:spcBef>
        <a:spcAft>
          <a:spcPts val="0"/>
        </a:spcAft>
        <a:buClr>
          <a:schemeClr val="accent1"/>
        </a:buClr>
        <a:buSzPts val="1500"/>
        <a:buFont typeface="Calibri"/>
        <a:buChar char="◦"/>
        <a:tabLst/>
        <a:defRPr sz="1500" b="0" i="0" u="none" strike="noStrike" cap="none" spc="0" baseline="0">
          <a:solidFill>
            <a:srgbClr val="3F3F3F"/>
          </a:solidFill>
          <a:uFillTx/>
          <a:latin typeface="Calibri"/>
          <a:ea typeface="Calibri"/>
          <a:cs typeface="Calibri"/>
          <a:sym typeface="Calibri"/>
        </a:defRPr>
      </a:lvl8pPr>
      <a:lvl9pPr marL="4286250" marR="0" indent="-514350" algn="l" defTabSz="914400" rtl="0" latinLnBrk="0">
        <a:lnSpc>
          <a:spcPct val="90000"/>
        </a:lnSpc>
        <a:spcBef>
          <a:spcPts val="900"/>
        </a:spcBef>
        <a:spcAft>
          <a:spcPts val="0"/>
        </a:spcAft>
        <a:buClr>
          <a:schemeClr val="accent1"/>
        </a:buClr>
        <a:buSzPts val="1500"/>
        <a:buFont typeface="Calibri"/>
        <a:buChar char="◦"/>
        <a:tabLst/>
        <a:defRPr sz="1500" b="0" i="0" u="none" strike="noStrike" cap="none" spc="0" baseline="0">
          <a:solidFill>
            <a:srgbClr val="3F3F3F"/>
          </a:solidFill>
          <a:uFillTx/>
          <a:latin typeface="Calibri"/>
          <a:ea typeface="Calibri"/>
          <a:cs typeface="Calibri"/>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1pPr>
      <a:lvl2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2pPr>
      <a:lvl3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3pPr>
      <a:lvl4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4pPr>
      <a:lvl5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5pPr>
      <a:lvl6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6pPr>
      <a:lvl7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7pPr>
      <a:lvl8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8pPr>
      <a:lvl9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0.jpe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hyperlink" Target="https://creativecommons.org/licenses/by-sa/3.0/" TargetMode="External"/><Relationship Id="rId4" Type="http://schemas.openxmlformats.org/officeDocument/2006/relationships/hyperlink" Target="https://en.wikipedia.org/wiki/Astrology"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hyperlink" Target="http://commons.wikimedia.org"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9.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hyperlink" Target="http://hamsci.org" TargetMode="External"/><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hyperlink" Target="https://hamsci.org/contest-info" TargetMode="External"/><Relationship Id="rId7"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hyperlink" Target="https://hamsci.org/seqp-rules" TargetMode="External"/><Relationship Id="rId4" Type="http://schemas.openxmlformats.org/officeDocument/2006/relationships/hyperlink" Target="https://hamsci.org/seqp-faqs"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hyperlink" Target="https://tapr.org"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wspr.live" TargetMode="External"/><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hyperlink" Target="http://WSPRdaemon.org" TargetMode="External"/></Relationships>
</file>

<file path=ppt/slides/_rels/slide23.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hyperlink" Target="https://hamsci.org/contest-info" TargetMode="External"/><Relationship Id="rId7"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hyperlink" Target="https://hamsci.org/foeis-results" TargetMode="External"/><Relationship Id="rId5" Type="http://schemas.openxmlformats.org/officeDocument/2006/relationships/hyperlink" Target="https://hamsci.org/seqp-rules" TargetMode="External"/><Relationship Id="rId4" Type="http://schemas.openxmlformats.org/officeDocument/2006/relationships/hyperlink" Target="https://hamsci.org/seqp-faqs"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www.nist.gov/pml/time-and-frequency-division/time-distribution/radio-station-wwv" TargetMode="External"/><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26.png"/><Relationship Id="rId4" Type="http://schemas.openxmlformats.org/officeDocument/2006/relationships/hyperlink" Target="https://nrc.canada.ca/en/certifications-evaluations-standards/canadas-official-time/nrc-shortwave-station-broadcasts-chu"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hyperlink" Target="https://hamsci.org/grape"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hamsci.org/tdoa-event-2023" TargetMode="External"/><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28.jpeg"/></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hyperlink" Target="http://HamSCI.org/eclipse" TargetMode="External"/><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hyperlink" Target="https://groups.google.com/g/hamsci-eclipse" TargetMode="External"/></Relationships>
</file>

<file path=ppt/slides/_rels/slide33.xml.rels><?xml version="1.0" encoding="UTF-8" standalone="yes"?>
<Relationships xmlns="http://schemas.openxmlformats.org/package/2006/relationships"><Relationship Id="rId8" Type="http://schemas.openxmlformats.org/officeDocument/2006/relationships/image" Target="../media/image36.tiff"/><Relationship Id="rId13" Type="http://schemas.openxmlformats.org/officeDocument/2006/relationships/image" Target="../media/image41.tiff"/><Relationship Id="rId3" Type="http://schemas.openxmlformats.org/officeDocument/2006/relationships/image" Target="../media/image1.png"/><Relationship Id="rId7" Type="http://schemas.openxmlformats.org/officeDocument/2006/relationships/hyperlink" Target="http://hamsci.org/get-involved" TargetMode="External"/><Relationship Id="rId12" Type="http://schemas.openxmlformats.org/officeDocument/2006/relationships/image" Target="../media/image40.jpeg"/><Relationship Id="rId2" Type="http://schemas.openxmlformats.org/officeDocument/2006/relationships/notesSlide" Target="../notesSlides/notesSlide33.xml"/><Relationship Id="rId1" Type="http://schemas.openxmlformats.org/officeDocument/2006/relationships/slideLayout" Target="../slideLayouts/slideLayout4.xml"/><Relationship Id="rId6" Type="http://schemas.openxmlformats.org/officeDocument/2006/relationships/image" Target="../media/image35.jpeg"/><Relationship Id="rId11" Type="http://schemas.openxmlformats.org/officeDocument/2006/relationships/image" Target="../media/image39.png"/><Relationship Id="rId5" Type="http://schemas.openxmlformats.org/officeDocument/2006/relationships/image" Target="../media/image34.png"/><Relationship Id="rId10" Type="http://schemas.openxmlformats.org/officeDocument/2006/relationships/image" Target="../media/image38.png"/><Relationship Id="rId4" Type="http://schemas.openxmlformats.org/officeDocument/2006/relationships/image" Target="../media/image33.png"/><Relationship Id="rId9" Type="http://schemas.openxmlformats.org/officeDocument/2006/relationships/image" Target="../media/image37.png"/></Relationships>
</file>

<file path=ppt/slides/_rels/slide3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png"/><Relationship Id="rId1" Type="http://schemas.openxmlformats.org/officeDocument/2006/relationships/slideLayout" Target="../slideLayouts/slideLayout2.xml"/><Relationship Id="rId6" Type="http://schemas.openxmlformats.org/officeDocument/2006/relationships/image" Target="../media/image50.jpeg"/><Relationship Id="rId5" Type="http://schemas.openxmlformats.org/officeDocument/2006/relationships/image" Target="../media/image49.png"/><Relationship Id="rId4" Type="http://schemas.openxmlformats.org/officeDocument/2006/relationships/image" Target="../media/image48.jpeg"/></Relationships>
</file>

<file path=ppt/slides/_rels/slide4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52.png"/></Relationships>
</file>

<file path=ppt/slides/_rels/slide4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46;p5">
            <a:extLst>
              <a:ext uri="{FF2B5EF4-FFF2-40B4-BE49-F238E27FC236}">
                <a16:creationId xmlns:a16="http://schemas.microsoft.com/office/drawing/2014/main" id="{8FA3EE32-5F10-56B4-2FFC-8AE16006EB07}"/>
              </a:ext>
            </a:extLst>
          </p:cNvPr>
          <p:cNvSpPr txBox="1">
            <a:spLocks/>
          </p:cNvSpPr>
          <p:nvPr/>
        </p:nvSpPr>
        <p:spPr>
          <a:xfrm>
            <a:off x="489857" y="840920"/>
            <a:ext cx="7854043" cy="15873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b">
            <a:normAutofit fontScale="92500" lnSpcReduction="10000"/>
          </a:bodyPr>
          <a:lstStyle>
            <a:lvl1pPr marL="0" marR="0" indent="0" algn="l" defTabSz="256031" rtl="0" latinLnBrk="0">
              <a:lnSpc>
                <a:spcPct val="100000"/>
              </a:lnSpc>
              <a:spcBef>
                <a:spcPts val="600"/>
              </a:spcBef>
              <a:spcAft>
                <a:spcPts val="0"/>
              </a:spcAft>
              <a:buClrTx/>
              <a:buSzTx/>
              <a:buFontTx/>
              <a:buNone/>
              <a:tabLst/>
              <a:defRPr sz="4032" b="0" i="0" u="none" strike="noStrike" cap="none" spc="0" baseline="0">
                <a:solidFill>
                  <a:srgbClr val="0096FF"/>
                </a:solidFill>
                <a:uFillTx/>
                <a:latin typeface="Calibri"/>
                <a:ea typeface="Calibri"/>
                <a:cs typeface="Calibri"/>
                <a:sym typeface="Calibri"/>
              </a:defRPr>
            </a:lvl1pPr>
            <a:lvl2pPr marL="0" marR="0" indent="0" algn="l" defTabSz="914400" rtl="0" latinLnBrk="0">
              <a:lnSpc>
                <a:spcPct val="85000"/>
              </a:lnSpc>
              <a:spcBef>
                <a:spcPts val="0"/>
              </a:spcBef>
              <a:spcAft>
                <a:spcPts val="0"/>
              </a:spcAft>
              <a:buClrTx/>
              <a:buSzTx/>
              <a:buFontTx/>
              <a:buNone/>
              <a:tabLst/>
              <a:defRPr sz="3600" b="1" i="0" u="none" strike="noStrike" cap="none" spc="0" baseline="0">
                <a:solidFill>
                  <a:srgbClr val="3F3F3F"/>
                </a:solidFill>
                <a:uFillTx/>
                <a:latin typeface="Calibri"/>
                <a:ea typeface="Calibri"/>
                <a:cs typeface="Calibri"/>
                <a:sym typeface="Calibri"/>
              </a:defRPr>
            </a:lvl2pPr>
            <a:lvl3pPr marL="0" marR="0" indent="0" algn="l" defTabSz="914400" rtl="0" latinLnBrk="0">
              <a:lnSpc>
                <a:spcPct val="85000"/>
              </a:lnSpc>
              <a:spcBef>
                <a:spcPts val="0"/>
              </a:spcBef>
              <a:spcAft>
                <a:spcPts val="0"/>
              </a:spcAft>
              <a:buClrTx/>
              <a:buSzTx/>
              <a:buFontTx/>
              <a:buNone/>
              <a:tabLst/>
              <a:defRPr sz="3600" b="1" i="0" u="none" strike="noStrike" cap="none" spc="0" baseline="0">
                <a:solidFill>
                  <a:srgbClr val="3F3F3F"/>
                </a:solidFill>
                <a:uFillTx/>
                <a:latin typeface="Calibri"/>
                <a:ea typeface="Calibri"/>
                <a:cs typeface="Calibri"/>
                <a:sym typeface="Calibri"/>
              </a:defRPr>
            </a:lvl3pPr>
            <a:lvl4pPr marL="0" marR="0" indent="0" algn="l" defTabSz="914400" rtl="0" latinLnBrk="0">
              <a:lnSpc>
                <a:spcPct val="85000"/>
              </a:lnSpc>
              <a:spcBef>
                <a:spcPts val="0"/>
              </a:spcBef>
              <a:spcAft>
                <a:spcPts val="0"/>
              </a:spcAft>
              <a:buClrTx/>
              <a:buSzTx/>
              <a:buFontTx/>
              <a:buNone/>
              <a:tabLst/>
              <a:defRPr sz="3600" b="1" i="0" u="none" strike="noStrike" cap="none" spc="0" baseline="0">
                <a:solidFill>
                  <a:srgbClr val="3F3F3F"/>
                </a:solidFill>
                <a:uFillTx/>
                <a:latin typeface="Calibri"/>
                <a:ea typeface="Calibri"/>
                <a:cs typeface="Calibri"/>
                <a:sym typeface="Calibri"/>
              </a:defRPr>
            </a:lvl4pPr>
            <a:lvl5pPr marL="0" marR="0" indent="0" algn="l" defTabSz="914400" rtl="0" latinLnBrk="0">
              <a:lnSpc>
                <a:spcPct val="85000"/>
              </a:lnSpc>
              <a:spcBef>
                <a:spcPts val="0"/>
              </a:spcBef>
              <a:spcAft>
                <a:spcPts val="0"/>
              </a:spcAft>
              <a:buClrTx/>
              <a:buSzTx/>
              <a:buFontTx/>
              <a:buNone/>
              <a:tabLst/>
              <a:defRPr sz="3600" b="1" i="0" u="none" strike="noStrike" cap="none" spc="0" baseline="0">
                <a:solidFill>
                  <a:srgbClr val="3F3F3F"/>
                </a:solidFill>
                <a:uFillTx/>
                <a:latin typeface="Calibri"/>
                <a:ea typeface="Calibri"/>
                <a:cs typeface="Calibri"/>
                <a:sym typeface="Calibri"/>
              </a:defRPr>
            </a:lvl5pPr>
            <a:lvl6pPr marL="0" marR="0" indent="0" algn="l" defTabSz="914400" rtl="0" latinLnBrk="0">
              <a:lnSpc>
                <a:spcPct val="85000"/>
              </a:lnSpc>
              <a:spcBef>
                <a:spcPts val="0"/>
              </a:spcBef>
              <a:spcAft>
                <a:spcPts val="0"/>
              </a:spcAft>
              <a:buClrTx/>
              <a:buSzTx/>
              <a:buFontTx/>
              <a:buNone/>
              <a:tabLst/>
              <a:defRPr sz="3600" b="1" i="0" u="none" strike="noStrike" cap="none" spc="0" baseline="0">
                <a:solidFill>
                  <a:srgbClr val="3F3F3F"/>
                </a:solidFill>
                <a:uFillTx/>
                <a:latin typeface="Calibri"/>
                <a:ea typeface="Calibri"/>
                <a:cs typeface="Calibri"/>
                <a:sym typeface="Calibri"/>
              </a:defRPr>
            </a:lvl6pPr>
            <a:lvl7pPr marL="0" marR="0" indent="0" algn="l" defTabSz="914400" rtl="0" latinLnBrk="0">
              <a:lnSpc>
                <a:spcPct val="85000"/>
              </a:lnSpc>
              <a:spcBef>
                <a:spcPts val="0"/>
              </a:spcBef>
              <a:spcAft>
                <a:spcPts val="0"/>
              </a:spcAft>
              <a:buClrTx/>
              <a:buSzTx/>
              <a:buFontTx/>
              <a:buNone/>
              <a:tabLst/>
              <a:defRPr sz="3600" b="1" i="0" u="none" strike="noStrike" cap="none" spc="0" baseline="0">
                <a:solidFill>
                  <a:srgbClr val="3F3F3F"/>
                </a:solidFill>
                <a:uFillTx/>
                <a:latin typeface="Calibri"/>
                <a:ea typeface="Calibri"/>
                <a:cs typeface="Calibri"/>
                <a:sym typeface="Calibri"/>
              </a:defRPr>
            </a:lvl7pPr>
            <a:lvl8pPr marL="0" marR="0" indent="0" algn="l" defTabSz="914400" rtl="0" latinLnBrk="0">
              <a:lnSpc>
                <a:spcPct val="85000"/>
              </a:lnSpc>
              <a:spcBef>
                <a:spcPts val="0"/>
              </a:spcBef>
              <a:spcAft>
                <a:spcPts val="0"/>
              </a:spcAft>
              <a:buClrTx/>
              <a:buSzTx/>
              <a:buFontTx/>
              <a:buNone/>
              <a:tabLst/>
              <a:defRPr sz="3600" b="1" i="0" u="none" strike="noStrike" cap="none" spc="0" baseline="0">
                <a:solidFill>
                  <a:srgbClr val="3F3F3F"/>
                </a:solidFill>
                <a:uFillTx/>
                <a:latin typeface="Calibri"/>
                <a:ea typeface="Calibri"/>
                <a:cs typeface="Calibri"/>
                <a:sym typeface="Calibri"/>
              </a:defRPr>
            </a:lvl8pPr>
            <a:lvl9pPr marL="0" marR="0" indent="0" algn="l" defTabSz="914400" rtl="0" latinLnBrk="0">
              <a:lnSpc>
                <a:spcPct val="85000"/>
              </a:lnSpc>
              <a:spcBef>
                <a:spcPts val="0"/>
              </a:spcBef>
              <a:spcAft>
                <a:spcPts val="0"/>
              </a:spcAft>
              <a:buClrTx/>
              <a:buSzTx/>
              <a:buFontTx/>
              <a:buNone/>
              <a:tabLst/>
              <a:defRPr sz="3600" b="1" i="0" u="none" strike="noStrike" cap="none" spc="0" baseline="0">
                <a:solidFill>
                  <a:srgbClr val="3F3F3F"/>
                </a:solidFill>
                <a:uFillTx/>
                <a:latin typeface="Calibri"/>
                <a:ea typeface="Calibri"/>
                <a:cs typeface="Calibri"/>
                <a:sym typeface="Calibri"/>
              </a:defRPr>
            </a:lvl9pPr>
          </a:lstStyle>
          <a:p>
            <a:pPr hangingPunct="1"/>
            <a:r>
              <a:rPr lang="en-US" dirty="0" err="1"/>
              <a:t>HamSCI</a:t>
            </a:r>
            <a:r>
              <a:rPr lang="en-US" dirty="0"/>
              <a:t> Festivals of Eclipse Ionospheric Science: Contesters, HF Operators and SWLs Wanted! </a:t>
            </a:r>
            <a:endParaRPr lang="en-US" sz="672" dirty="0"/>
          </a:p>
        </p:txBody>
      </p:sp>
      <p:sp>
        <p:nvSpPr>
          <p:cNvPr id="5" name="Google Shape;47;p5">
            <a:extLst>
              <a:ext uri="{FF2B5EF4-FFF2-40B4-BE49-F238E27FC236}">
                <a16:creationId xmlns:a16="http://schemas.microsoft.com/office/drawing/2014/main" id="{087D00BC-4F49-D6AC-C933-A46120CE8B27}"/>
              </a:ext>
            </a:extLst>
          </p:cNvPr>
          <p:cNvSpPr txBox="1">
            <a:spLocks noGrp="1"/>
          </p:cNvSpPr>
          <p:nvPr>
            <p:ph type="body" sz="half" idx="1"/>
          </p:nvPr>
        </p:nvSpPr>
        <p:spPr>
          <a:xfrm>
            <a:off x="45720" y="3057092"/>
            <a:ext cx="7854043" cy="1333231"/>
          </a:xfrm>
          <a:prstGeom prst="rect">
            <a:avLst/>
          </a:prstGeom>
        </p:spPr>
        <p:txBody>
          <a:bodyPr>
            <a:normAutofit/>
          </a:bodyPr>
          <a:lstStyle/>
          <a:p>
            <a:pPr marL="132016" indent="0" defTabSz="905255">
              <a:spcBef>
                <a:spcPts val="800"/>
              </a:spcBef>
              <a:buNone/>
              <a:defRPr sz="1782"/>
            </a:pPr>
            <a:r>
              <a:rPr lang="en-US" b="1" dirty="0"/>
              <a:t>Ed Efchak WX2R</a:t>
            </a:r>
          </a:p>
          <a:p>
            <a:pPr marL="132016" indent="0" defTabSz="905255">
              <a:spcBef>
                <a:spcPts val="800"/>
              </a:spcBef>
              <a:buNone/>
              <a:defRPr sz="1782"/>
            </a:pPr>
            <a:r>
              <a:rPr lang="en-US" b="1" dirty="0"/>
              <a:t>Public Information Officer </a:t>
            </a:r>
          </a:p>
          <a:p>
            <a:pPr marL="132016" indent="0" defTabSz="905255">
              <a:spcBef>
                <a:spcPts val="800"/>
              </a:spcBef>
              <a:buNone/>
              <a:defRPr sz="1782"/>
            </a:pPr>
            <a:r>
              <a:rPr lang="en-US" b="1" dirty="0" err="1"/>
              <a:t>HamSCI</a:t>
            </a:r>
            <a:endParaRPr b="1" dirty="0"/>
          </a:p>
          <a:p>
            <a:pPr marL="320611" indent="-188595" defTabSz="905255">
              <a:spcBef>
                <a:spcPts val="800"/>
              </a:spcBef>
              <a:defRPr sz="1782"/>
            </a:pPr>
            <a:endParaRPr dirty="0"/>
          </a:p>
          <a:p>
            <a:pPr marL="320611" indent="-188595" defTabSz="905255">
              <a:spcBef>
                <a:spcPts val="800"/>
              </a:spcBef>
              <a:defRPr sz="1782"/>
            </a:pPr>
            <a:endParaRPr dirty="0"/>
          </a:p>
          <a:p>
            <a:pPr marL="320611" indent="-188595" defTabSz="905255">
              <a:spcBef>
                <a:spcPts val="800"/>
              </a:spcBef>
              <a:defRPr sz="1782"/>
            </a:pPr>
            <a:endParaRPr dirty="0"/>
          </a:p>
          <a:p>
            <a:pPr marL="320611" indent="-188595" algn="r" defTabSz="905255">
              <a:spcBef>
                <a:spcPts val="800"/>
              </a:spcBef>
              <a:defRPr sz="1782"/>
            </a:pPr>
            <a:endParaRPr dirty="0"/>
          </a:p>
        </p:txBody>
      </p:sp>
      <p:pic>
        <p:nvPicPr>
          <p:cNvPr id="6" name="Picture 5" descr="A blue and yellow logo&#10;&#10;Description automatically generated">
            <a:extLst>
              <a:ext uri="{FF2B5EF4-FFF2-40B4-BE49-F238E27FC236}">
                <a16:creationId xmlns:a16="http://schemas.microsoft.com/office/drawing/2014/main" id="{29E808EE-FF6E-5E28-9A6F-9B7685EEBD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93179" y="2159455"/>
            <a:ext cx="2133600" cy="2143125"/>
          </a:xfrm>
          <a:prstGeom prst="rect">
            <a:avLst/>
          </a:prstGeom>
        </p:spPr>
      </p:pic>
    </p:spTree>
    <p:extLst>
      <p:ext uri="{BB962C8B-B14F-4D97-AF65-F5344CB8AC3E}">
        <p14:creationId xmlns:p14="http://schemas.microsoft.com/office/powerpoint/2010/main" val="2828391520"/>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ckground">
            <a:extLst>
              <a:ext uri="{FF2B5EF4-FFF2-40B4-BE49-F238E27FC236}">
                <a16:creationId xmlns:a16="http://schemas.microsoft.com/office/drawing/2014/main" id="{98B190CE-B996-59DF-D6A0-C7A0E430BFB3}"/>
              </a:ext>
            </a:extLst>
          </p:cNvPr>
          <p:cNvSpPr txBox="1">
            <a:spLocks/>
          </p:cNvSpPr>
          <p:nvPr/>
        </p:nvSpPr>
        <p:spPr>
          <a:xfrm>
            <a:off x="192776" y="81530"/>
            <a:ext cx="7543799" cy="55465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b">
            <a:normAutofit fontScale="97500"/>
          </a:bodyPr>
          <a:lstStyle>
            <a:lvl1pPr marL="0" marR="0" indent="0" algn="l" defTabSz="896111" rtl="0" latinLnBrk="0">
              <a:lnSpc>
                <a:spcPct val="85000"/>
              </a:lnSpc>
              <a:spcBef>
                <a:spcPts val="0"/>
              </a:spcBef>
              <a:spcAft>
                <a:spcPts val="0"/>
              </a:spcAft>
              <a:buClrTx/>
              <a:buSzTx/>
              <a:buFontTx/>
              <a:buNone/>
              <a:tabLst/>
              <a:defRPr sz="3528" b="1" i="0" u="none" strike="noStrike" cap="none" spc="0" baseline="0">
                <a:solidFill>
                  <a:srgbClr val="0096FF"/>
                </a:solidFill>
                <a:uFillTx/>
                <a:latin typeface="Calibri"/>
                <a:ea typeface="Calibri"/>
                <a:cs typeface="Calibri"/>
                <a:sym typeface="Calibri"/>
              </a:defRPr>
            </a:lvl1pPr>
            <a:lvl2pPr marL="0" marR="0" indent="0" algn="l" defTabSz="914400" rtl="0" latinLnBrk="0">
              <a:lnSpc>
                <a:spcPct val="85000"/>
              </a:lnSpc>
              <a:spcBef>
                <a:spcPts val="0"/>
              </a:spcBef>
              <a:spcAft>
                <a:spcPts val="0"/>
              </a:spcAft>
              <a:buClrTx/>
              <a:buSzTx/>
              <a:buFontTx/>
              <a:buNone/>
              <a:tabLst/>
              <a:defRPr sz="3600" b="1" i="0" u="none" strike="noStrike" cap="none" spc="0" baseline="0">
                <a:solidFill>
                  <a:srgbClr val="3F3F3F"/>
                </a:solidFill>
                <a:uFillTx/>
                <a:latin typeface="Calibri"/>
                <a:ea typeface="Calibri"/>
                <a:cs typeface="Calibri"/>
                <a:sym typeface="Calibri"/>
              </a:defRPr>
            </a:lvl2pPr>
            <a:lvl3pPr marL="0" marR="0" indent="0" algn="l" defTabSz="914400" rtl="0" latinLnBrk="0">
              <a:lnSpc>
                <a:spcPct val="85000"/>
              </a:lnSpc>
              <a:spcBef>
                <a:spcPts val="0"/>
              </a:spcBef>
              <a:spcAft>
                <a:spcPts val="0"/>
              </a:spcAft>
              <a:buClrTx/>
              <a:buSzTx/>
              <a:buFontTx/>
              <a:buNone/>
              <a:tabLst/>
              <a:defRPr sz="3600" b="1" i="0" u="none" strike="noStrike" cap="none" spc="0" baseline="0">
                <a:solidFill>
                  <a:srgbClr val="3F3F3F"/>
                </a:solidFill>
                <a:uFillTx/>
                <a:latin typeface="Calibri"/>
                <a:ea typeface="Calibri"/>
                <a:cs typeface="Calibri"/>
                <a:sym typeface="Calibri"/>
              </a:defRPr>
            </a:lvl3pPr>
            <a:lvl4pPr marL="0" marR="0" indent="0" algn="l" defTabSz="914400" rtl="0" latinLnBrk="0">
              <a:lnSpc>
                <a:spcPct val="85000"/>
              </a:lnSpc>
              <a:spcBef>
                <a:spcPts val="0"/>
              </a:spcBef>
              <a:spcAft>
                <a:spcPts val="0"/>
              </a:spcAft>
              <a:buClrTx/>
              <a:buSzTx/>
              <a:buFontTx/>
              <a:buNone/>
              <a:tabLst/>
              <a:defRPr sz="3600" b="1" i="0" u="none" strike="noStrike" cap="none" spc="0" baseline="0">
                <a:solidFill>
                  <a:srgbClr val="3F3F3F"/>
                </a:solidFill>
                <a:uFillTx/>
                <a:latin typeface="Calibri"/>
                <a:ea typeface="Calibri"/>
                <a:cs typeface="Calibri"/>
                <a:sym typeface="Calibri"/>
              </a:defRPr>
            </a:lvl4pPr>
            <a:lvl5pPr marL="0" marR="0" indent="0" algn="l" defTabSz="914400" rtl="0" latinLnBrk="0">
              <a:lnSpc>
                <a:spcPct val="85000"/>
              </a:lnSpc>
              <a:spcBef>
                <a:spcPts val="0"/>
              </a:spcBef>
              <a:spcAft>
                <a:spcPts val="0"/>
              </a:spcAft>
              <a:buClrTx/>
              <a:buSzTx/>
              <a:buFontTx/>
              <a:buNone/>
              <a:tabLst/>
              <a:defRPr sz="3600" b="1" i="0" u="none" strike="noStrike" cap="none" spc="0" baseline="0">
                <a:solidFill>
                  <a:srgbClr val="3F3F3F"/>
                </a:solidFill>
                <a:uFillTx/>
                <a:latin typeface="Calibri"/>
                <a:ea typeface="Calibri"/>
                <a:cs typeface="Calibri"/>
                <a:sym typeface="Calibri"/>
              </a:defRPr>
            </a:lvl5pPr>
            <a:lvl6pPr marL="0" marR="0" indent="0" algn="l" defTabSz="914400" rtl="0" latinLnBrk="0">
              <a:lnSpc>
                <a:spcPct val="85000"/>
              </a:lnSpc>
              <a:spcBef>
                <a:spcPts val="0"/>
              </a:spcBef>
              <a:spcAft>
                <a:spcPts val="0"/>
              </a:spcAft>
              <a:buClrTx/>
              <a:buSzTx/>
              <a:buFontTx/>
              <a:buNone/>
              <a:tabLst/>
              <a:defRPr sz="3600" b="1" i="0" u="none" strike="noStrike" cap="none" spc="0" baseline="0">
                <a:solidFill>
                  <a:srgbClr val="3F3F3F"/>
                </a:solidFill>
                <a:uFillTx/>
                <a:latin typeface="Calibri"/>
                <a:ea typeface="Calibri"/>
                <a:cs typeface="Calibri"/>
                <a:sym typeface="Calibri"/>
              </a:defRPr>
            </a:lvl6pPr>
            <a:lvl7pPr marL="0" marR="0" indent="0" algn="l" defTabSz="914400" rtl="0" latinLnBrk="0">
              <a:lnSpc>
                <a:spcPct val="85000"/>
              </a:lnSpc>
              <a:spcBef>
                <a:spcPts val="0"/>
              </a:spcBef>
              <a:spcAft>
                <a:spcPts val="0"/>
              </a:spcAft>
              <a:buClrTx/>
              <a:buSzTx/>
              <a:buFontTx/>
              <a:buNone/>
              <a:tabLst/>
              <a:defRPr sz="3600" b="1" i="0" u="none" strike="noStrike" cap="none" spc="0" baseline="0">
                <a:solidFill>
                  <a:srgbClr val="3F3F3F"/>
                </a:solidFill>
                <a:uFillTx/>
                <a:latin typeface="Calibri"/>
                <a:ea typeface="Calibri"/>
                <a:cs typeface="Calibri"/>
                <a:sym typeface="Calibri"/>
              </a:defRPr>
            </a:lvl7pPr>
            <a:lvl8pPr marL="0" marR="0" indent="0" algn="l" defTabSz="914400" rtl="0" latinLnBrk="0">
              <a:lnSpc>
                <a:spcPct val="85000"/>
              </a:lnSpc>
              <a:spcBef>
                <a:spcPts val="0"/>
              </a:spcBef>
              <a:spcAft>
                <a:spcPts val="0"/>
              </a:spcAft>
              <a:buClrTx/>
              <a:buSzTx/>
              <a:buFontTx/>
              <a:buNone/>
              <a:tabLst/>
              <a:defRPr sz="3600" b="1" i="0" u="none" strike="noStrike" cap="none" spc="0" baseline="0">
                <a:solidFill>
                  <a:srgbClr val="3F3F3F"/>
                </a:solidFill>
                <a:uFillTx/>
                <a:latin typeface="Calibri"/>
                <a:ea typeface="Calibri"/>
                <a:cs typeface="Calibri"/>
                <a:sym typeface="Calibri"/>
              </a:defRPr>
            </a:lvl8pPr>
            <a:lvl9pPr marL="0" marR="0" indent="0" algn="l" defTabSz="914400" rtl="0" latinLnBrk="0">
              <a:lnSpc>
                <a:spcPct val="85000"/>
              </a:lnSpc>
              <a:spcBef>
                <a:spcPts val="0"/>
              </a:spcBef>
              <a:spcAft>
                <a:spcPts val="0"/>
              </a:spcAft>
              <a:buClrTx/>
              <a:buSzTx/>
              <a:buFontTx/>
              <a:buNone/>
              <a:tabLst/>
              <a:defRPr sz="3600" b="1" i="0" u="none" strike="noStrike" cap="none" spc="0" baseline="0">
                <a:solidFill>
                  <a:srgbClr val="3F3F3F"/>
                </a:solidFill>
                <a:uFillTx/>
                <a:latin typeface="Calibri"/>
                <a:ea typeface="Calibri"/>
                <a:cs typeface="Calibri"/>
                <a:sym typeface="Calibri"/>
              </a:defRPr>
            </a:lvl9pPr>
          </a:lstStyle>
          <a:p>
            <a:pPr hangingPunct="1"/>
            <a:r>
              <a:rPr lang="en-US" dirty="0"/>
              <a:t>Background/My Story</a:t>
            </a:r>
          </a:p>
        </p:txBody>
      </p:sp>
      <p:sp>
        <p:nvSpPr>
          <p:cNvPr id="5" name="Content Placeholder 2">
            <a:extLst>
              <a:ext uri="{FF2B5EF4-FFF2-40B4-BE49-F238E27FC236}">
                <a16:creationId xmlns:a16="http://schemas.microsoft.com/office/drawing/2014/main" id="{EEA01BC4-45DD-FC34-25BA-AA5EA8FA7B1E}"/>
              </a:ext>
            </a:extLst>
          </p:cNvPr>
          <p:cNvSpPr>
            <a:spLocks noGrp="1"/>
          </p:cNvSpPr>
          <p:nvPr>
            <p:ph type="body" idx="1"/>
          </p:nvPr>
        </p:nvSpPr>
        <p:spPr>
          <a:xfrm>
            <a:off x="38616" y="792397"/>
            <a:ext cx="7543800" cy="3783012"/>
          </a:xfrm>
        </p:spPr>
        <p:txBody>
          <a:bodyPr rtlCol="0">
            <a:normAutofit/>
          </a:bodyPr>
          <a:lstStyle/>
          <a:p>
            <a:pPr eaLnBrk="1" fontAlgn="auto" hangingPunct="1">
              <a:spcAft>
                <a:spcPts val="0"/>
              </a:spcAft>
              <a:defRPr/>
            </a:pPr>
            <a:r>
              <a:rPr lang="en-US" sz="1300" b="1" dirty="0"/>
              <a:t>WX2R   (formerly WN2AIV then KB2IKI)</a:t>
            </a:r>
          </a:p>
          <a:p>
            <a:pPr eaLnBrk="1" fontAlgn="auto" hangingPunct="1">
              <a:spcAft>
                <a:spcPts val="0"/>
              </a:spcAft>
              <a:defRPr/>
            </a:pPr>
            <a:r>
              <a:rPr lang="en-US" sz="1300" b="1" dirty="0"/>
              <a:t>Works in strategy planning, media, market research and marketing</a:t>
            </a:r>
          </a:p>
          <a:p>
            <a:pPr>
              <a:defRPr/>
            </a:pPr>
            <a:r>
              <a:rPr lang="en-US" sz="1300" b="1"/>
              <a:t>A </a:t>
            </a:r>
            <a:r>
              <a:rPr lang="en-US" sz="1300" b="1" dirty="0"/>
              <a:t>“pretty basic” ham  (small station and casual operating)</a:t>
            </a:r>
          </a:p>
          <a:p>
            <a:pPr eaLnBrk="1" fontAlgn="auto" hangingPunct="1">
              <a:spcAft>
                <a:spcPts val="0"/>
              </a:spcAft>
              <a:defRPr/>
            </a:pPr>
            <a:r>
              <a:rPr lang="en-US" sz="1300" b="1" dirty="0"/>
              <a:t>An “association guy” – I really believe in “groups”</a:t>
            </a:r>
          </a:p>
          <a:p>
            <a:pPr eaLnBrk="1" fontAlgn="auto" hangingPunct="1">
              <a:spcAft>
                <a:spcPts val="0"/>
              </a:spcAft>
              <a:defRPr/>
            </a:pPr>
            <a:r>
              <a:rPr lang="en-US" sz="1300" b="1" dirty="0"/>
              <a:t>Was PIO, now PIC for ARRL/NNJ </a:t>
            </a:r>
          </a:p>
          <a:p>
            <a:pPr eaLnBrk="1" fontAlgn="auto" hangingPunct="1">
              <a:spcAft>
                <a:spcPts val="0"/>
              </a:spcAft>
              <a:defRPr/>
            </a:pPr>
            <a:r>
              <a:rPr lang="en-US" sz="1300" b="1" dirty="0"/>
              <a:t>On ARRL Public Relations Committee</a:t>
            </a:r>
          </a:p>
          <a:p>
            <a:pPr eaLnBrk="1" fontAlgn="auto" hangingPunct="1">
              <a:spcAft>
                <a:spcPts val="0"/>
              </a:spcAft>
              <a:defRPr/>
            </a:pPr>
            <a:r>
              <a:rPr lang="en-US" sz="1300" b="1" dirty="0"/>
              <a:t>Belong to FLARC, FRC, ACARA (VT), West Palm Beach ARG, Chelmsford (UK) ARS</a:t>
            </a:r>
          </a:p>
          <a:p>
            <a:pPr eaLnBrk="1" fontAlgn="auto" hangingPunct="1">
              <a:spcAft>
                <a:spcPts val="0"/>
              </a:spcAft>
              <a:defRPr/>
            </a:pPr>
            <a:r>
              <a:rPr lang="en-US" sz="1300" b="1" dirty="0"/>
              <a:t>Now Public Information Officer for </a:t>
            </a:r>
            <a:r>
              <a:rPr lang="en-US" sz="1300" b="1" dirty="0" err="1"/>
              <a:t>HamSCI</a:t>
            </a:r>
            <a:r>
              <a:rPr lang="en-US" sz="1300" b="1" dirty="0"/>
              <a:t> – a strong believer in citizen-science</a:t>
            </a:r>
          </a:p>
          <a:p>
            <a:pPr eaLnBrk="1" fontAlgn="auto" hangingPunct="1">
              <a:spcAft>
                <a:spcPts val="0"/>
              </a:spcAft>
              <a:defRPr/>
            </a:pPr>
            <a:endParaRPr lang="en-US" sz="1300" dirty="0"/>
          </a:p>
          <a:p>
            <a:pPr eaLnBrk="1" fontAlgn="auto" hangingPunct="1">
              <a:spcAft>
                <a:spcPts val="0"/>
              </a:spcAft>
              <a:defRPr/>
            </a:pPr>
            <a:endParaRPr lang="en-US" sz="2400" dirty="0"/>
          </a:p>
        </p:txBody>
      </p:sp>
      <p:pic>
        <p:nvPicPr>
          <p:cNvPr id="6" name="Picture 3" descr="WX2R_Jacket.jpg">
            <a:extLst>
              <a:ext uri="{FF2B5EF4-FFF2-40B4-BE49-F238E27FC236}">
                <a16:creationId xmlns:a16="http://schemas.microsoft.com/office/drawing/2014/main" id="{0D90D21D-FA16-D623-8919-44B4B3ED57E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10769" y="1694576"/>
            <a:ext cx="1775123" cy="147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8776276"/>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 name="Ham Radio Science Citizen Investigation"/>
          <p:cNvSpPr txBox="1">
            <a:spLocks noGrp="1"/>
          </p:cNvSpPr>
          <p:nvPr>
            <p:ph type="title"/>
          </p:nvPr>
        </p:nvSpPr>
        <p:spPr>
          <a:xfrm>
            <a:off x="167381" y="85821"/>
            <a:ext cx="7998291" cy="526389"/>
          </a:xfrm>
          <a:prstGeom prst="rect">
            <a:avLst/>
          </a:prstGeom>
        </p:spPr>
        <p:txBody>
          <a:bodyPr lIns="34289" tIns="34289" rIns="34289" bIns="34289">
            <a:normAutofit fontScale="90000"/>
          </a:bodyPr>
          <a:lstStyle>
            <a:lvl1pPr defTabSz="685800">
              <a:lnSpc>
                <a:spcPct val="100000"/>
              </a:lnSpc>
              <a:defRPr sz="3200">
                <a:solidFill>
                  <a:srgbClr val="0096FF"/>
                </a:solidFill>
                <a:latin typeface="+mn-lt"/>
                <a:ea typeface="+mn-ea"/>
                <a:cs typeface="+mn-cs"/>
                <a:sym typeface="Arial"/>
              </a:defRPr>
            </a:lvl1pPr>
          </a:lstStyle>
          <a:p>
            <a:r>
              <a:t>Ham Radio Science Citizen Investigation</a:t>
            </a:r>
          </a:p>
        </p:txBody>
      </p:sp>
      <p:sp>
        <p:nvSpPr>
          <p:cNvPr id="187" name="Content Placeholder 4"/>
          <p:cNvSpPr txBox="1"/>
          <p:nvPr/>
        </p:nvSpPr>
        <p:spPr>
          <a:xfrm>
            <a:off x="3500192" y="899754"/>
            <a:ext cx="5402917" cy="34975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89" tIns="34289" rIns="34289" bIns="34289">
            <a:spAutoFit/>
          </a:bodyPr>
          <a:lstStyle/>
          <a:p>
            <a:pPr defTabSz="685800">
              <a:lnSpc>
                <a:spcPct val="90000"/>
              </a:lnSpc>
              <a:spcBef>
                <a:spcPts val="700"/>
              </a:spcBef>
              <a:defRPr sz="2000" b="1">
                <a:latin typeface="Calibri"/>
                <a:ea typeface="Calibri"/>
                <a:cs typeface="Calibri"/>
                <a:sym typeface="Calibri"/>
              </a:defRPr>
            </a:pPr>
            <a:r>
              <a:t>A collective that allows university researchers to collaborate with the amateur radio community in scientific investigations.</a:t>
            </a:r>
            <a:endParaRPr>
              <a:solidFill>
                <a:srgbClr val="FFFFFF"/>
              </a:solidFill>
            </a:endParaRPr>
          </a:p>
          <a:p>
            <a:pPr defTabSz="685800">
              <a:lnSpc>
                <a:spcPct val="90000"/>
              </a:lnSpc>
              <a:spcBef>
                <a:spcPts val="700"/>
              </a:spcBef>
              <a:defRPr sz="2000" b="1">
                <a:latin typeface="Calibri"/>
                <a:ea typeface="Calibri"/>
                <a:cs typeface="Calibri"/>
                <a:sym typeface="Calibri"/>
              </a:defRPr>
            </a:pPr>
            <a:r>
              <a:t>Objectives:</a:t>
            </a:r>
            <a:endParaRPr>
              <a:solidFill>
                <a:srgbClr val="FFFFFF"/>
              </a:solidFill>
            </a:endParaRPr>
          </a:p>
          <a:p>
            <a:pPr marL="342891" indent="-342891" defTabSz="685800">
              <a:lnSpc>
                <a:spcPct val="90000"/>
              </a:lnSpc>
              <a:spcBef>
                <a:spcPts val="700"/>
              </a:spcBef>
              <a:buSzPct val="100000"/>
              <a:buAutoNum type="arabicPeriod"/>
              <a:defRPr sz="2000" b="1">
                <a:latin typeface="Calibri"/>
                <a:ea typeface="Calibri"/>
                <a:cs typeface="Calibri"/>
                <a:sym typeface="Calibri"/>
              </a:defRPr>
            </a:pPr>
            <a:r>
              <a:t>Advance</a:t>
            </a:r>
            <a:r>
              <a:rPr b="0"/>
              <a:t> scientific research and understanding through amateur radio activities.</a:t>
            </a:r>
            <a:endParaRPr>
              <a:solidFill>
                <a:srgbClr val="FFFFFF"/>
              </a:solidFill>
            </a:endParaRPr>
          </a:p>
          <a:p>
            <a:pPr marL="342891" indent="-342891" defTabSz="685800">
              <a:lnSpc>
                <a:spcPct val="90000"/>
              </a:lnSpc>
              <a:spcBef>
                <a:spcPts val="700"/>
              </a:spcBef>
              <a:buSzPct val="100000"/>
              <a:buAutoNum type="arabicPeriod"/>
              <a:defRPr sz="2000" b="1">
                <a:latin typeface="Calibri"/>
                <a:ea typeface="Calibri"/>
                <a:cs typeface="Calibri"/>
                <a:sym typeface="Calibri"/>
              </a:defRPr>
            </a:pPr>
            <a:r>
              <a:t>Encourage</a:t>
            </a:r>
            <a:r>
              <a:rPr b="0"/>
              <a:t> the development of new technologies to support this research.</a:t>
            </a:r>
            <a:endParaRPr>
              <a:solidFill>
                <a:srgbClr val="FFFFFF"/>
              </a:solidFill>
            </a:endParaRPr>
          </a:p>
          <a:p>
            <a:pPr marL="342891" indent="-342891" defTabSz="685800">
              <a:lnSpc>
                <a:spcPct val="90000"/>
              </a:lnSpc>
              <a:spcBef>
                <a:spcPts val="700"/>
              </a:spcBef>
              <a:buSzPct val="100000"/>
              <a:buAutoNum type="arabicPeriod"/>
              <a:defRPr sz="2000" b="1">
                <a:latin typeface="Calibri"/>
                <a:ea typeface="Calibri"/>
                <a:cs typeface="Calibri"/>
                <a:sym typeface="Calibri"/>
              </a:defRPr>
            </a:pPr>
            <a:r>
              <a:t>Provide</a:t>
            </a:r>
            <a:r>
              <a:rPr b="0"/>
              <a:t> educational opportunities for the amateur radio community and the general public.</a:t>
            </a:r>
          </a:p>
        </p:txBody>
      </p:sp>
      <p:grpSp>
        <p:nvGrpSpPr>
          <p:cNvPr id="192" name="Group 6"/>
          <p:cNvGrpSpPr/>
          <p:nvPr/>
        </p:nvGrpSpPr>
        <p:grpSpPr>
          <a:xfrm>
            <a:off x="715998" y="2650990"/>
            <a:ext cx="2127327" cy="1926631"/>
            <a:chOff x="0" y="0"/>
            <a:chExt cx="2127326" cy="1926629"/>
          </a:xfrm>
        </p:grpSpPr>
        <p:pic>
          <p:nvPicPr>
            <p:cNvPr id="188" name="Picture 12" descr="Picture 12"/>
            <p:cNvPicPr>
              <a:picLocks noChangeAspect="1"/>
            </p:cNvPicPr>
            <p:nvPr/>
          </p:nvPicPr>
          <p:blipFill>
            <a:blip r:embed="rId3"/>
            <a:stretch>
              <a:fillRect/>
            </a:stretch>
          </p:blipFill>
          <p:spPr>
            <a:xfrm>
              <a:off x="116805" y="0"/>
              <a:ext cx="1928007" cy="1446005"/>
            </a:xfrm>
            <a:prstGeom prst="rect">
              <a:avLst/>
            </a:prstGeom>
            <a:ln w="12700" cap="flat">
              <a:noFill/>
              <a:miter lim="400000"/>
            </a:ln>
            <a:effectLst/>
          </p:spPr>
        </p:pic>
        <p:grpSp>
          <p:nvGrpSpPr>
            <p:cNvPr id="191" name="Group 5"/>
            <p:cNvGrpSpPr/>
            <p:nvPr/>
          </p:nvGrpSpPr>
          <p:grpSpPr>
            <a:xfrm>
              <a:off x="0" y="1459129"/>
              <a:ext cx="2127327" cy="467501"/>
              <a:chOff x="0" y="0"/>
              <a:chExt cx="2127326" cy="467499"/>
            </a:xfrm>
          </p:grpSpPr>
          <p:sp>
            <p:nvSpPr>
              <p:cNvPr id="189" name="Rectangle 9"/>
              <p:cNvSpPr txBox="1"/>
              <p:nvPr/>
            </p:nvSpPr>
            <p:spPr>
              <a:xfrm>
                <a:off x="379793" y="0"/>
                <a:ext cx="1747534" cy="40857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4289" tIns="34289" rIns="34289" bIns="34289" numCol="1" anchor="t">
                <a:spAutoFit/>
              </a:bodyPr>
              <a:lstStyle/>
              <a:p>
                <a:pPr defTabSz="342900">
                  <a:defRPr sz="800" i="1">
                    <a:latin typeface="Helvetica Neue"/>
                    <a:ea typeface="Helvetica Neue"/>
                    <a:cs typeface="Helvetica Neue"/>
                    <a:sym typeface="Helvetica Neue"/>
                  </a:defRPr>
                </a:pPr>
                <a:r>
                  <a:t>Founder/Lead HamSCI Organizer:</a:t>
                </a:r>
                <a:endParaRPr b="1"/>
              </a:p>
              <a:p>
                <a:pPr defTabSz="342900">
                  <a:defRPr sz="800" b="1">
                    <a:latin typeface="Helvetica Neue"/>
                    <a:ea typeface="Helvetica Neue"/>
                    <a:cs typeface="Helvetica Neue"/>
                    <a:sym typeface="Helvetica Neue"/>
                  </a:defRPr>
                </a:pPr>
                <a:r>
                  <a:t>Dr. Nathaniel A. Frissell, W2NAF</a:t>
                </a:r>
                <a:br/>
                <a:r>
                  <a:rPr sz="700" b="0" i="1">
                    <a:latin typeface="+mn-lt"/>
                    <a:ea typeface="+mn-ea"/>
                    <a:cs typeface="+mn-cs"/>
                    <a:sym typeface="Arial"/>
                  </a:rPr>
                  <a:t>The University of Scranton</a:t>
                </a:r>
              </a:p>
            </p:txBody>
          </p:sp>
          <p:pic>
            <p:nvPicPr>
              <p:cNvPr id="190" name="Picture 16" descr="Picture 16"/>
              <p:cNvPicPr>
                <a:picLocks noChangeAspect="1"/>
              </p:cNvPicPr>
              <p:nvPr/>
            </p:nvPicPr>
            <p:blipFill>
              <a:blip r:embed="rId4"/>
              <a:stretch>
                <a:fillRect/>
              </a:stretch>
            </p:blipFill>
            <p:spPr>
              <a:xfrm>
                <a:off x="0" y="35620"/>
                <a:ext cx="345504" cy="431880"/>
              </a:xfrm>
              <a:prstGeom prst="rect">
                <a:avLst/>
              </a:prstGeom>
              <a:ln w="12700" cap="flat">
                <a:noFill/>
                <a:miter lim="400000"/>
              </a:ln>
              <a:effectLst/>
            </p:spPr>
          </p:pic>
        </p:grpSp>
      </p:grpSp>
      <p:pic>
        <p:nvPicPr>
          <p:cNvPr id="193" name="2023-05-19 HamSCI Booth Photo.jpg" descr="2023-05-19 HamSCI Booth Photo.jpg"/>
          <p:cNvPicPr>
            <a:picLocks noChangeAspect="1"/>
          </p:cNvPicPr>
          <p:nvPr/>
        </p:nvPicPr>
        <p:blipFill>
          <a:blip r:embed="rId5"/>
          <a:stretch>
            <a:fillRect/>
          </a:stretch>
        </p:blipFill>
        <p:spPr>
          <a:xfrm>
            <a:off x="633031" y="767026"/>
            <a:ext cx="2293261" cy="1522911"/>
          </a:xfrm>
          <a:prstGeom prst="rect">
            <a:avLst/>
          </a:prstGeom>
          <a:ln w="12700">
            <a:miter lim="400000"/>
          </a:ln>
        </p:spPr>
      </p:pic>
      <p:sp>
        <p:nvSpPr>
          <p:cNvPr id="194" name="HamSCI Booth at the 2023 Dayton Hamvention"/>
          <p:cNvSpPr txBox="1"/>
          <p:nvPr/>
        </p:nvSpPr>
        <p:spPr>
          <a:xfrm>
            <a:off x="660196" y="2269450"/>
            <a:ext cx="2238931" cy="20241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a:defRPr sz="800"/>
            </a:lvl1pPr>
          </a:lstStyle>
          <a:p>
            <a:r>
              <a:t>HamSCI Booth at the 2023 Dayton Hamvention</a:t>
            </a:r>
          </a:p>
        </p:txBody>
      </p:sp>
      <p:sp>
        <p:nvSpPr>
          <p:cNvPr id="195" name="Slide Number"/>
          <p:cNvSpPr txBox="1">
            <a:spLocks noGrp="1"/>
          </p:cNvSpPr>
          <p:nvPr>
            <p:ph type="sldNum" sz="quarter" idx="4294967295"/>
          </p:nvPr>
        </p:nvSpPr>
        <p:spPr>
          <a:xfrm>
            <a:off x="4330390" y="4801796"/>
            <a:ext cx="166038" cy="24139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89" tIns="34289" rIns="34289" bIns="34289" anchor="t"/>
          <a:lstStyle>
            <a:lvl1pPr>
              <a:defRPr>
                <a:solidFill>
                  <a:srgbClr val="FFFFFF"/>
                </a:solidFill>
              </a:defRPr>
            </a:lvl1pPr>
          </a:lstStyle>
          <a:p>
            <a:fld id="{86CB4B4D-7CA3-9044-876B-883B54F8677D}" type="slidenum">
              <a:rPr/>
              <a:t>3</a:t>
            </a:fld>
            <a:endParaRP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Humankind has always been fascinated by eclipses.…"/>
          <p:cNvSpPr txBox="1">
            <a:spLocks noGrp="1"/>
          </p:cNvSpPr>
          <p:nvPr>
            <p:ph type="body" sz="half" idx="1"/>
          </p:nvPr>
        </p:nvSpPr>
        <p:spPr>
          <a:xfrm>
            <a:off x="660913" y="890543"/>
            <a:ext cx="7822174" cy="1397627"/>
          </a:xfrm>
          <a:prstGeom prst="rect">
            <a:avLst/>
          </a:prstGeom>
        </p:spPr>
        <p:txBody>
          <a:bodyPr/>
          <a:lstStyle/>
          <a:p>
            <a:pPr marL="150394" indent="-150394">
              <a:buClrTx/>
              <a:buSzPct val="100000"/>
              <a:buFontTx/>
              <a:buChar char="•"/>
              <a:defRPr sz="2200">
                <a:solidFill>
                  <a:srgbClr val="000000"/>
                </a:solidFill>
              </a:defRPr>
            </a:pPr>
            <a:r>
              <a:t>Humankind has always been fascinated by eclipses.</a:t>
            </a:r>
          </a:p>
          <a:p>
            <a:pPr marL="150394" indent="-150394">
              <a:buClrTx/>
              <a:buSzPct val="100000"/>
              <a:buFontTx/>
              <a:buChar char="•"/>
              <a:defRPr sz="2200">
                <a:solidFill>
                  <a:srgbClr val="000000"/>
                </a:solidFill>
              </a:defRPr>
            </a:pPr>
            <a:r>
              <a:t>Fear and ignorance led to many interesting theories of how and why eclipses came about</a:t>
            </a:r>
          </a:p>
        </p:txBody>
      </p:sp>
      <p:sp>
        <p:nvSpPr>
          <p:cNvPr id="200" name="Solar Eclipses - Why the Interest?"/>
          <p:cNvSpPr txBox="1">
            <a:spLocks noGrp="1"/>
          </p:cNvSpPr>
          <p:nvPr>
            <p:ph type="title"/>
          </p:nvPr>
        </p:nvSpPr>
        <p:spPr>
          <a:xfrm>
            <a:off x="156058" y="106739"/>
            <a:ext cx="7543801" cy="532498"/>
          </a:xfrm>
          <a:prstGeom prst="rect">
            <a:avLst/>
          </a:prstGeom>
        </p:spPr>
        <p:txBody>
          <a:bodyPr>
            <a:normAutofit fontScale="90000"/>
          </a:bodyPr>
          <a:lstStyle>
            <a:lvl1pPr defTabSz="896111">
              <a:defRPr sz="3528">
                <a:solidFill>
                  <a:srgbClr val="0096FF"/>
                </a:solidFill>
              </a:defRPr>
            </a:lvl1pPr>
          </a:lstStyle>
          <a:p>
            <a:r>
              <a:t>Solar Eclipses - Why the Interest?</a:t>
            </a:r>
          </a:p>
        </p:txBody>
      </p:sp>
      <p:pic>
        <p:nvPicPr>
          <p:cNvPr id="201" name="Picture 2" descr="Picture 2"/>
          <p:cNvPicPr>
            <a:picLocks noChangeAspect="1"/>
          </p:cNvPicPr>
          <p:nvPr/>
        </p:nvPicPr>
        <p:blipFill>
          <a:blip r:embed="rId3"/>
          <a:stretch>
            <a:fillRect/>
          </a:stretch>
        </p:blipFill>
        <p:spPr>
          <a:xfrm rot="14832">
            <a:off x="796724" y="2533280"/>
            <a:ext cx="1619047" cy="1619048"/>
          </a:xfrm>
          <a:prstGeom prst="rect">
            <a:avLst/>
          </a:prstGeom>
          <a:ln w="12700">
            <a:miter lim="400000"/>
          </a:ln>
        </p:spPr>
      </p:pic>
      <p:pic>
        <p:nvPicPr>
          <p:cNvPr id="202" name="Picture 4" descr="Picture 4"/>
          <p:cNvPicPr>
            <a:picLocks noChangeAspect="1"/>
          </p:cNvPicPr>
          <p:nvPr/>
        </p:nvPicPr>
        <p:blipFill>
          <a:blip r:embed="rId4"/>
          <a:stretch>
            <a:fillRect/>
          </a:stretch>
        </p:blipFill>
        <p:spPr>
          <a:xfrm>
            <a:off x="3473442" y="2524609"/>
            <a:ext cx="1636390" cy="1636390"/>
          </a:xfrm>
          <a:prstGeom prst="rect">
            <a:avLst/>
          </a:prstGeom>
          <a:ln w="12700">
            <a:miter lim="400000"/>
          </a:ln>
        </p:spPr>
      </p:pic>
      <p:pic>
        <p:nvPicPr>
          <p:cNvPr id="203" name="Picture 15" descr="Picture 15"/>
          <p:cNvPicPr>
            <a:picLocks noChangeAspect="1"/>
          </p:cNvPicPr>
          <p:nvPr/>
        </p:nvPicPr>
        <p:blipFill>
          <a:blip r:embed="rId5"/>
          <a:srcRect l="39844" t="34999" r="34687" b="40000"/>
          <a:stretch>
            <a:fillRect/>
          </a:stretch>
        </p:blipFill>
        <p:spPr>
          <a:xfrm>
            <a:off x="6164017" y="2536750"/>
            <a:ext cx="2189733" cy="1612074"/>
          </a:xfrm>
          <a:prstGeom prst="rect">
            <a:avLst/>
          </a:prstGeom>
          <a:ln w="12700">
            <a:miter lim="400000"/>
          </a:ln>
        </p:spPr>
      </p:pic>
      <p:sp>
        <p:nvSpPr>
          <p:cNvPr id="204" name="Slide Number"/>
          <p:cNvSpPr txBox="1">
            <a:spLocks noGrp="1"/>
          </p:cNvSpPr>
          <p:nvPr>
            <p:ph type="sldNum" sz="quarter" idx="4294967295"/>
          </p:nvPr>
        </p:nvSpPr>
        <p:spPr>
          <a:xfrm>
            <a:off x="4284217" y="4790366"/>
            <a:ext cx="229520" cy="26425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lstStyle>
            <a:lvl1pPr>
              <a:defRPr>
                <a:solidFill>
                  <a:srgbClr val="FFFFFF"/>
                </a:solidFill>
              </a:defRPr>
            </a:lvl1pPr>
          </a:lstStyle>
          <a:p>
            <a:fld id="{86CB4B4D-7CA3-9044-876B-883B54F8677D}" type="slidenum">
              <a:rPr/>
              <a:t>4</a:t>
            </a:fld>
            <a:endParaRP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0" name="Picture 4" descr="Picture 4"/>
          <p:cNvPicPr>
            <a:picLocks noChangeAspect="1"/>
          </p:cNvPicPr>
          <p:nvPr/>
        </p:nvPicPr>
        <p:blipFill>
          <a:blip r:embed="rId3"/>
          <a:stretch>
            <a:fillRect/>
          </a:stretch>
        </p:blipFill>
        <p:spPr>
          <a:xfrm>
            <a:off x="384541" y="699414"/>
            <a:ext cx="8137545" cy="3744672"/>
          </a:xfrm>
          <a:prstGeom prst="rect">
            <a:avLst/>
          </a:prstGeom>
          <a:ln w="12700">
            <a:miter lim="400000"/>
          </a:ln>
        </p:spPr>
      </p:pic>
      <p:sp>
        <p:nvSpPr>
          <p:cNvPr id="211" name="Title 1"/>
          <p:cNvSpPr txBox="1">
            <a:spLocks noGrp="1"/>
          </p:cNvSpPr>
          <p:nvPr>
            <p:ph type="title"/>
          </p:nvPr>
        </p:nvSpPr>
        <p:spPr>
          <a:xfrm>
            <a:off x="146716" y="100082"/>
            <a:ext cx="7543801" cy="532498"/>
          </a:xfrm>
          <a:prstGeom prst="rect">
            <a:avLst/>
          </a:prstGeom>
        </p:spPr>
        <p:txBody>
          <a:bodyPr>
            <a:normAutofit fontScale="90000"/>
          </a:bodyPr>
          <a:lstStyle>
            <a:lvl1pPr defTabSz="896111">
              <a:defRPr sz="3528">
                <a:solidFill>
                  <a:srgbClr val="0096FF"/>
                </a:solidFill>
              </a:defRPr>
            </a:lvl1pPr>
          </a:lstStyle>
          <a:p>
            <a:r>
              <a:t>Thousands of years ago…</a:t>
            </a:r>
          </a:p>
        </p:txBody>
      </p:sp>
      <p:sp>
        <p:nvSpPr>
          <p:cNvPr id="212" name="Slide Number"/>
          <p:cNvSpPr txBox="1">
            <a:spLocks noGrp="1"/>
          </p:cNvSpPr>
          <p:nvPr>
            <p:ph type="sldNum" sz="quarter" idx="4294967295"/>
          </p:nvPr>
        </p:nvSpPr>
        <p:spPr>
          <a:xfrm>
            <a:off x="4365520" y="4803066"/>
            <a:ext cx="175587" cy="26425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lstStyle>
            <a:lvl1pPr>
              <a:defRPr>
                <a:solidFill>
                  <a:srgbClr val="FFFFFF"/>
                </a:solidFill>
              </a:defRPr>
            </a:lvl1pPr>
          </a:lstStyle>
          <a:p>
            <a:fld id="{86CB4B4D-7CA3-9044-876B-883B54F8677D}" type="slidenum">
              <a:rPr/>
              <a:t>5</a:t>
            </a:fld>
            <a:endParaRP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 name="Title 1"/>
          <p:cNvSpPr txBox="1">
            <a:spLocks noGrp="1"/>
          </p:cNvSpPr>
          <p:nvPr>
            <p:ph type="title"/>
          </p:nvPr>
        </p:nvSpPr>
        <p:spPr>
          <a:xfrm>
            <a:off x="146716" y="112782"/>
            <a:ext cx="7543801" cy="532498"/>
          </a:xfrm>
          <a:prstGeom prst="rect">
            <a:avLst/>
          </a:prstGeom>
        </p:spPr>
        <p:txBody>
          <a:bodyPr>
            <a:normAutofit fontScale="90000"/>
          </a:bodyPr>
          <a:lstStyle>
            <a:lvl1pPr defTabSz="896111">
              <a:defRPr sz="3528">
                <a:solidFill>
                  <a:srgbClr val="0096FF"/>
                </a:solidFill>
              </a:defRPr>
            </a:lvl1pPr>
          </a:lstStyle>
          <a:p>
            <a:r>
              <a:t>Thousands of years ago…</a:t>
            </a:r>
          </a:p>
        </p:txBody>
      </p:sp>
      <p:sp>
        <p:nvSpPr>
          <p:cNvPr id="207" name="Text Placeholder 2"/>
          <p:cNvSpPr txBox="1">
            <a:spLocks noGrp="1"/>
          </p:cNvSpPr>
          <p:nvPr>
            <p:ph type="body" idx="1"/>
          </p:nvPr>
        </p:nvSpPr>
        <p:spPr>
          <a:xfrm>
            <a:off x="800100" y="1073592"/>
            <a:ext cx="7543800" cy="3283630"/>
          </a:xfrm>
          <a:prstGeom prst="rect">
            <a:avLst/>
          </a:prstGeom>
        </p:spPr>
        <p:txBody>
          <a:bodyPr/>
          <a:lstStyle/>
          <a:p>
            <a:pPr marL="150394" indent="-150394">
              <a:buClrTx/>
              <a:buSzPct val="100000"/>
              <a:buFontTx/>
              <a:buChar char="•"/>
              <a:defRPr sz="2200">
                <a:solidFill>
                  <a:srgbClr val="000000"/>
                </a:solidFill>
              </a:defRPr>
            </a:pPr>
            <a:r>
              <a:t>The ancient Chinese thought that a dragon was eating the sun during an eclipse.  They would beat drums and pans to scare the dragon away.</a:t>
            </a:r>
          </a:p>
          <a:p>
            <a:pPr marL="150394" indent="-150394">
              <a:buClrTx/>
              <a:buSzPct val="100000"/>
              <a:buFontTx/>
              <a:buChar char="•"/>
              <a:defRPr sz="2200">
                <a:solidFill>
                  <a:srgbClr val="000000"/>
                </a:solidFill>
              </a:defRPr>
            </a:pPr>
            <a:r>
              <a:t>This was a common theme among the ancients who felt that various groups of animals, including wolves, chased the sun and moon across the sky.</a:t>
            </a:r>
          </a:p>
          <a:p>
            <a:pPr marL="150394" indent="-150394">
              <a:buClrTx/>
              <a:buSzPct val="100000"/>
              <a:buFontTx/>
              <a:buChar char="•"/>
              <a:defRPr sz="2200">
                <a:solidFill>
                  <a:srgbClr val="000000"/>
                </a:solidFill>
              </a:defRPr>
            </a:pPr>
            <a:r>
              <a:t>The animals would occasionally catch and eat the sun or the moon, making them disappear until they regenerated.</a:t>
            </a:r>
          </a:p>
        </p:txBody>
      </p:sp>
      <p:sp>
        <p:nvSpPr>
          <p:cNvPr id="208" name="Slide Number"/>
          <p:cNvSpPr txBox="1">
            <a:spLocks noGrp="1"/>
          </p:cNvSpPr>
          <p:nvPr>
            <p:ph type="sldNum" sz="quarter" idx="4294967295"/>
          </p:nvPr>
        </p:nvSpPr>
        <p:spPr>
          <a:xfrm>
            <a:off x="4349621" y="4803066"/>
            <a:ext cx="174850" cy="26425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lstStyle>
            <a:lvl1pPr>
              <a:defRPr>
                <a:solidFill>
                  <a:srgbClr val="FFFFFF"/>
                </a:solidFill>
              </a:defRPr>
            </a:lvl1pPr>
          </a:lstStyle>
          <a:p>
            <a:fld id="{86CB4B4D-7CA3-9044-876B-883B54F8677D}" type="slidenum">
              <a:rPr/>
              <a:t>6</a:t>
            </a:fld>
            <a:endParaRP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4" name="Picture 4" descr="Picture 4"/>
          <p:cNvPicPr>
            <a:picLocks noChangeAspect="1"/>
          </p:cNvPicPr>
          <p:nvPr/>
        </p:nvPicPr>
        <p:blipFill>
          <a:blip r:embed="rId3"/>
          <a:stretch>
            <a:fillRect/>
          </a:stretch>
        </p:blipFill>
        <p:spPr>
          <a:xfrm>
            <a:off x="4964658" y="710303"/>
            <a:ext cx="3810001" cy="3676651"/>
          </a:xfrm>
          <a:prstGeom prst="rect">
            <a:avLst/>
          </a:prstGeom>
          <a:ln w="12700">
            <a:miter lim="400000"/>
          </a:ln>
        </p:spPr>
      </p:pic>
      <p:sp>
        <p:nvSpPr>
          <p:cNvPr id="215" name="TextBox 5"/>
          <p:cNvSpPr txBox="1"/>
          <p:nvPr/>
        </p:nvSpPr>
        <p:spPr>
          <a:xfrm>
            <a:off x="5489219" y="4396654"/>
            <a:ext cx="3810001" cy="2147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tIns="45719" rIns="45719" bIns="45719">
            <a:spAutoFit/>
          </a:bodyPr>
          <a:lstStyle/>
          <a:p>
            <a:pPr defTabSz="914377">
              <a:defRPr sz="900"/>
            </a:pPr>
            <a:r>
              <a:rPr u="sng">
                <a:solidFill>
                  <a:srgbClr val="0000FF"/>
                </a:solidFill>
                <a:uFill>
                  <a:solidFill>
                    <a:srgbClr val="0000FF"/>
                  </a:solidFill>
                </a:uFill>
                <a:hlinkClick r:id="rId4"/>
              </a:rPr>
              <a:t>This Photo</a:t>
            </a:r>
            <a:r>
              <a:t> by Unknown Author is licensed under </a:t>
            </a:r>
            <a:r>
              <a:rPr u="sng">
                <a:solidFill>
                  <a:srgbClr val="0000FF"/>
                </a:solidFill>
                <a:uFill>
                  <a:solidFill>
                    <a:srgbClr val="0000FF"/>
                  </a:solidFill>
                </a:uFill>
                <a:hlinkClick r:id="rId5"/>
              </a:rPr>
              <a:t>CC BY-SA</a:t>
            </a:r>
          </a:p>
        </p:txBody>
      </p:sp>
      <p:sp>
        <p:nvSpPr>
          <p:cNvPr id="216" name="Rectangle 1"/>
          <p:cNvSpPr txBox="1">
            <a:spLocks noGrp="1"/>
          </p:cNvSpPr>
          <p:nvPr>
            <p:ph type="title"/>
          </p:nvPr>
        </p:nvSpPr>
        <p:spPr>
          <a:xfrm>
            <a:off x="195606" y="710303"/>
            <a:ext cx="4671702" cy="3832127"/>
          </a:xfrm>
          <a:prstGeom prst="rect">
            <a:avLst/>
          </a:prstGeom>
        </p:spPr>
        <p:txBody>
          <a:bodyPr lIns="45719" tIns="45719" rIns="45719" bIns="45719" anchor="ctr"/>
          <a:lstStyle/>
          <a:p>
            <a:pPr defTabSz="841247">
              <a:lnSpc>
                <a:spcPct val="90000"/>
              </a:lnSpc>
              <a:spcBef>
                <a:spcPts val="800"/>
              </a:spcBef>
              <a:defRPr sz="2024"/>
            </a:pPr>
            <a:r>
              <a:t>Centuries ago:</a:t>
            </a:r>
          </a:p>
          <a:p>
            <a:pPr marL="138363" indent="-138363" defTabSz="841247">
              <a:lnSpc>
                <a:spcPct val="90000"/>
              </a:lnSpc>
              <a:spcBef>
                <a:spcPts val="800"/>
              </a:spcBef>
              <a:buSzPct val="100000"/>
              <a:defRPr sz="2024" b="0"/>
            </a:pPr>
            <a:r>
              <a:t>Astrologers were tasked by the emperors to predict eclipses</a:t>
            </a:r>
          </a:p>
          <a:p>
            <a:pPr marL="138363" indent="-138363" defTabSz="841247">
              <a:lnSpc>
                <a:spcPct val="90000"/>
              </a:lnSpc>
              <a:spcBef>
                <a:spcPts val="800"/>
              </a:spcBef>
              <a:buSzPct val="100000"/>
              <a:defRPr sz="2024" b="0"/>
            </a:pPr>
            <a:r>
              <a:t>If they missed, they could be executed</a:t>
            </a:r>
          </a:p>
          <a:p>
            <a:pPr marL="138363" indent="-138363" defTabSz="841247">
              <a:lnSpc>
                <a:spcPct val="90000"/>
              </a:lnSpc>
              <a:spcBef>
                <a:spcPts val="800"/>
              </a:spcBef>
              <a:buSzPct val="100000"/>
              <a:defRPr sz="2024" b="0"/>
            </a:pPr>
            <a:endParaRPr/>
          </a:p>
          <a:p>
            <a:pPr defTabSz="841247">
              <a:lnSpc>
                <a:spcPct val="90000"/>
              </a:lnSpc>
              <a:spcBef>
                <a:spcPts val="800"/>
              </a:spcBef>
              <a:defRPr sz="2024"/>
            </a:pPr>
            <a:r>
              <a:t>Modern Times:</a:t>
            </a:r>
          </a:p>
          <a:p>
            <a:pPr marL="138363" indent="-138363" defTabSz="841247">
              <a:lnSpc>
                <a:spcPct val="90000"/>
              </a:lnSpc>
              <a:spcBef>
                <a:spcPts val="800"/>
              </a:spcBef>
              <a:buSzPct val="100000"/>
              <a:defRPr sz="2024" b="0"/>
            </a:pPr>
            <a:r>
              <a:t>Eclipse predictions are highly accurate - no one’s life is at risk!</a:t>
            </a:r>
          </a:p>
          <a:p>
            <a:pPr marL="138363" indent="-138363" defTabSz="841247">
              <a:lnSpc>
                <a:spcPct val="90000"/>
              </a:lnSpc>
              <a:spcBef>
                <a:spcPts val="800"/>
              </a:spcBef>
              <a:buSzPct val="100000"/>
              <a:defRPr sz="2024" b="0"/>
            </a:pPr>
            <a:r>
              <a:t>Accurate predictions allow us to plan studies of eclipse-related phenomena years in advance</a:t>
            </a:r>
          </a:p>
        </p:txBody>
      </p:sp>
      <p:sp>
        <p:nvSpPr>
          <p:cNvPr id="217" name="Slide Number"/>
          <p:cNvSpPr txBox="1">
            <a:spLocks noGrp="1"/>
          </p:cNvSpPr>
          <p:nvPr>
            <p:ph type="sldNum" sz="quarter" idx="2"/>
          </p:nvPr>
        </p:nvSpPr>
        <p:spPr>
          <a:xfrm>
            <a:off x="4359616" y="4811355"/>
            <a:ext cx="166037" cy="241394"/>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7</a:t>
            </a:fld>
            <a:endParaRPr/>
          </a:p>
        </p:txBody>
      </p:sp>
      <p:sp>
        <p:nvSpPr>
          <p:cNvPr id="218" name="Title 1"/>
          <p:cNvSpPr txBox="1"/>
          <p:nvPr/>
        </p:nvSpPr>
        <p:spPr>
          <a:xfrm>
            <a:off x="248771" y="42335"/>
            <a:ext cx="8673354" cy="5324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b">
            <a:normAutofit/>
          </a:bodyPr>
          <a:lstStyle>
            <a:lvl1pPr>
              <a:lnSpc>
                <a:spcPct val="85000"/>
              </a:lnSpc>
              <a:defRPr sz="3600" b="1">
                <a:solidFill>
                  <a:srgbClr val="0096FF"/>
                </a:solidFill>
                <a:latin typeface="Calibri"/>
                <a:ea typeface="Calibri"/>
                <a:cs typeface="Calibri"/>
                <a:sym typeface="Calibri"/>
              </a:defRPr>
            </a:lvl1pPr>
          </a:lstStyle>
          <a:p>
            <a:r>
              <a:t>Eclipse Predictions </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North American Solar Eclipses"/>
          <p:cNvSpPr txBox="1">
            <a:spLocks noGrp="1"/>
          </p:cNvSpPr>
          <p:nvPr>
            <p:ph type="title"/>
          </p:nvPr>
        </p:nvSpPr>
        <p:spPr>
          <a:xfrm>
            <a:off x="188849" y="90779"/>
            <a:ext cx="7998291" cy="526390"/>
          </a:xfrm>
          <a:prstGeom prst="rect">
            <a:avLst/>
          </a:prstGeom>
        </p:spPr>
        <p:txBody>
          <a:bodyPr lIns="34289" tIns="34289" rIns="34289" bIns="34289"/>
          <a:lstStyle>
            <a:lvl1pPr defTabSz="685800">
              <a:lnSpc>
                <a:spcPct val="100000"/>
              </a:lnSpc>
              <a:defRPr sz="2800">
                <a:solidFill>
                  <a:srgbClr val="0096FF"/>
                </a:solidFill>
                <a:latin typeface="+mn-lt"/>
                <a:ea typeface="+mn-ea"/>
                <a:cs typeface="+mn-cs"/>
                <a:sym typeface="Arial"/>
              </a:defRPr>
            </a:lvl1pPr>
          </a:lstStyle>
          <a:p>
            <a:r>
              <a:t>North American Solar Eclipses</a:t>
            </a:r>
          </a:p>
        </p:txBody>
      </p:sp>
      <p:sp>
        <p:nvSpPr>
          <p:cNvPr id="221" name="Rectangle 9"/>
          <p:cNvSpPr txBox="1"/>
          <p:nvPr/>
        </p:nvSpPr>
        <p:spPr>
          <a:xfrm>
            <a:off x="658840" y="826555"/>
            <a:ext cx="2944931" cy="4652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89" tIns="34289" rIns="34289" bIns="34289"/>
          <a:lstStyle/>
          <a:p>
            <a:pPr lvl="1" algn="ctr" defTabSz="342900">
              <a:defRPr sz="2600" b="1">
                <a:solidFill>
                  <a:srgbClr val="161616"/>
                </a:solidFill>
                <a:latin typeface="Calibri"/>
                <a:ea typeface="Calibri"/>
                <a:cs typeface="Calibri"/>
                <a:sym typeface="Calibri"/>
              </a:defRPr>
            </a:pPr>
            <a:r>
              <a:t>Annular (Oct 2023)</a:t>
            </a:r>
          </a:p>
        </p:txBody>
      </p:sp>
      <p:sp>
        <p:nvSpPr>
          <p:cNvPr id="222" name="Rectangle 10"/>
          <p:cNvSpPr txBox="1"/>
          <p:nvPr/>
        </p:nvSpPr>
        <p:spPr>
          <a:xfrm>
            <a:off x="5142224" y="846721"/>
            <a:ext cx="2460597" cy="46528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89" tIns="34289" rIns="34289" bIns="34289"/>
          <a:lstStyle>
            <a:lvl1pPr algn="ctr" defTabSz="342900">
              <a:defRPr sz="2600" b="1">
                <a:solidFill>
                  <a:srgbClr val="161616"/>
                </a:solidFill>
                <a:latin typeface="Calibri"/>
                <a:ea typeface="Calibri"/>
                <a:cs typeface="Calibri"/>
                <a:sym typeface="Calibri"/>
              </a:defRPr>
            </a:lvl1pPr>
          </a:lstStyle>
          <a:p>
            <a:r>
              <a:t>Total (Apr 2024)</a:t>
            </a:r>
          </a:p>
        </p:txBody>
      </p:sp>
      <p:pic>
        <p:nvPicPr>
          <p:cNvPr id="223" name="Picture 4" descr="Picture 4"/>
          <p:cNvPicPr>
            <a:picLocks noChangeAspect="1"/>
          </p:cNvPicPr>
          <p:nvPr/>
        </p:nvPicPr>
        <p:blipFill>
          <a:blip r:embed="rId3"/>
          <a:stretch>
            <a:fillRect/>
          </a:stretch>
        </p:blipFill>
        <p:spPr>
          <a:xfrm>
            <a:off x="901007" y="1469474"/>
            <a:ext cx="2460597" cy="2460597"/>
          </a:xfrm>
          <a:prstGeom prst="rect">
            <a:avLst/>
          </a:prstGeom>
          <a:ln w="12700">
            <a:miter lim="400000"/>
          </a:ln>
        </p:spPr>
      </p:pic>
      <p:sp>
        <p:nvSpPr>
          <p:cNvPr id="224" name="TextBox 14"/>
          <p:cNvSpPr txBox="1"/>
          <p:nvPr/>
        </p:nvSpPr>
        <p:spPr>
          <a:xfrm>
            <a:off x="820108" y="4058124"/>
            <a:ext cx="2622394" cy="4212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89" tIns="34289" rIns="34289" bIns="34289">
            <a:spAutoFit/>
          </a:bodyPr>
          <a:lstStyle>
            <a:lvl1pPr algn="ctr" defTabSz="342900">
              <a:defRPr sz="700"/>
            </a:lvl1pPr>
          </a:lstStyle>
          <a:p>
            <a:r>
              <a:t>Photo By Smrgeog~commonswiki (https://commons.wikimedia.org/wiki/File:Annular_Eclipse._Taken_from_Middlegate,_Nevada_on_May_20,_2012.jpg)</a:t>
            </a:r>
          </a:p>
        </p:txBody>
      </p:sp>
      <p:pic>
        <p:nvPicPr>
          <p:cNvPr id="225" name="Picture 15" descr="Picture 15"/>
          <p:cNvPicPr>
            <a:picLocks noChangeAspect="1"/>
          </p:cNvPicPr>
          <p:nvPr/>
        </p:nvPicPr>
        <p:blipFill>
          <a:blip r:embed="rId4"/>
          <a:srcRect l="39844" t="34999" r="34687" b="40000"/>
          <a:stretch>
            <a:fillRect/>
          </a:stretch>
        </p:blipFill>
        <p:spPr>
          <a:xfrm>
            <a:off x="4842767" y="1546340"/>
            <a:ext cx="3059587" cy="2252457"/>
          </a:xfrm>
          <a:prstGeom prst="rect">
            <a:avLst/>
          </a:prstGeom>
          <a:ln w="12700">
            <a:miter lim="400000"/>
          </a:ln>
        </p:spPr>
      </p:pic>
      <p:sp>
        <p:nvSpPr>
          <p:cNvPr id="226" name="TextBox 16"/>
          <p:cNvSpPr txBox="1"/>
          <p:nvPr/>
        </p:nvSpPr>
        <p:spPr>
          <a:xfrm>
            <a:off x="5347468" y="4032942"/>
            <a:ext cx="2050108" cy="20412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89" tIns="34289" rIns="34289" bIns="34289">
            <a:spAutoFit/>
          </a:bodyPr>
          <a:lstStyle>
            <a:lvl1pPr algn="ctr" defTabSz="342900">
              <a:defRPr sz="1000"/>
            </a:lvl1pPr>
          </a:lstStyle>
          <a:p>
            <a:r>
              <a:t>Photo by Jim Sackerman, KC2ZFK</a:t>
            </a:r>
          </a:p>
        </p:txBody>
      </p:sp>
      <p:sp>
        <p:nvSpPr>
          <p:cNvPr id="227" name="Slide Number"/>
          <p:cNvSpPr txBox="1">
            <a:spLocks noGrp="1"/>
          </p:cNvSpPr>
          <p:nvPr>
            <p:ph type="sldNum" sz="quarter" idx="4294967295"/>
          </p:nvPr>
        </p:nvSpPr>
        <p:spPr>
          <a:xfrm>
            <a:off x="4346728" y="4803066"/>
            <a:ext cx="177743" cy="26425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lstStyle>
            <a:lvl1pPr>
              <a:defRPr>
                <a:solidFill>
                  <a:srgbClr val="FFFFFF"/>
                </a:solidFill>
              </a:defRPr>
            </a:lvl1pPr>
          </a:lstStyle>
          <a:p>
            <a:fld id="{86CB4B4D-7CA3-9044-876B-883B54F8677D}" type="slidenum">
              <a:rPr/>
              <a:t>8</a:t>
            </a:fld>
            <a:endParaRP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 name="Title 1"/>
          <p:cNvSpPr txBox="1">
            <a:spLocks noGrp="1"/>
          </p:cNvSpPr>
          <p:nvPr>
            <p:ph type="title"/>
          </p:nvPr>
        </p:nvSpPr>
        <p:spPr>
          <a:xfrm>
            <a:off x="157450" y="67929"/>
            <a:ext cx="7543801" cy="532498"/>
          </a:xfrm>
          <a:prstGeom prst="rect">
            <a:avLst/>
          </a:prstGeom>
        </p:spPr>
        <p:txBody>
          <a:bodyPr/>
          <a:lstStyle>
            <a:lvl1pPr defTabSz="603504">
              <a:lnSpc>
                <a:spcPct val="100000"/>
              </a:lnSpc>
              <a:defRPr sz="2464">
                <a:solidFill>
                  <a:srgbClr val="0096FF"/>
                </a:solidFill>
                <a:latin typeface="+mn-lt"/>
                <a:ea typeface="+mn-ea"/>
                <a:cs typeface="+mn-cs"/>
                <a:sym typeface="Arial"/>
              </a:defRPr>
            </a:lvl1pPr>
          </a:lstStyle>
          <a:p>
            <a:r>
              <a:t>The Moon Casts a Shadow: Umbra and Penumbra</a:t>
            </a:r>
          </a:p>
        </p:txBody>
      </p:sp>
      <p:sp>
        <p:nvSpPr>
          <p:cNvPr id="232" name="Content Placeholder 2"/>
          <p:cNvSpPr txBox="1">
            <a:spLocks noGrp="1"/>
          </p:cNvSpPr>
          <p:nvPr>
            <p:ph type="body" sz="half" idx="1"/>
          </p:nvPr>
        </p:nvSpPr>
        <p:spPr>
          <a:xfrm>
            <a:off x="343389" y="770581"/>
            <a:ext cx="8169068" cy="1498181"/>
          </a:xfrm>
          <a:prstGeom prst="rect">
            <a:avLst/>
          </a:prstGeom>
        </p:spPr>
        <p:txBody>
          <a:bodyPr/>
          <a:lstStyle/>
          <a:p>
            <a:pPr marL="0" indent="114300">
              <a:buSzTx/>
              <a:buNone/>
              <a:defRPr sz="1800">
                <a:solidFill>
                  <a:srgbClr val="000000"/>
                </a:solidFill>
              </a:defRPr>
            </a:pPr>
            <a:r>
              <a:t>The Moon passes between the Sun and Earth, creating a shadow with 2 parts:</a:t>
            </a:r>
          </a:p>
          <a:p>
            <a:pPr marL="231775" indent="-117475">
              <a:buSzPts val="1800"/>
              <a:defRPr sz="1800" b="1">
                <a:solidFill>
                  <a:srgbClr val="000000"/>
                </a:solidFill>
              </a:defRPr>
            </a:pPr>
            <a:r>
              <a:t>Umbra: </a:t>
            </a:r>
            <a:r>
              <a:rPr b="0"/>
              <a:t>innermost region of the shadow; Sun fully hidden &amp; objects in total shadow.</a:t>
            </a:r>
          </a:p>
          <a:p>
            <a:pPr marL="231775" indent="-117475">
              <a:buSzPts val="1800"/>
              <a:defRPr sz="1800" b="1">
                <a:solidFill>
                  <a:srgbClr val="000000"/>
                </a:solidFill>
              </a:defRPr>
            </a:pPr>
            <a:r>
              <a:t>Penumbra:</a:t>
            </a:r>
            <a:r>
              <a:rPr b="0"/>
              <a:t> outermost region of the shadow; Sun partially hidden &amp; objects still receive some sunlight.</a:t>
            </a:r>
          </a:p>
        </p:txBody>
      </p:sp>
      <p:grpSp>
        <p:nvGrpSpPr>
          <p:cNvPr id="237" name="Group"/>
          <p:cNvGrpSpPr/>
          <p:nvPr/>
        </p:nvGrpSpPr>
        <p:grpSpPr>
          <a:xfrm>
            <a:off x="1033617" y="2390424"/>
            <a:ext cx="14538014" cy="2233361"/>
            <a:chOff x="0" y="0"/>
            <a:chExt cx="14538013" cy="2233359"/>
          </a:xfrm>
        </p:grpSpPr>
        <p:grpSp>
          <p:nvGrpSpPr>
            <p:cNvPr id="235" name="Group"/>
            <p:cNvGrpSpPr/>
            <p:nvPr/>
          </p:nvGrpSpPr>
          <p:grpSpPr>
            <a:xfrm>
              <a:off x="0" y="0"/>
              <a:ext cx="5977817" cy="2136663"/>
              <a:chOff x="0" y="0"/>
              <a:chExt cx="5977816" cy="2136662"/>
            </a:xfrm>
          </p:grpSpPr>
          <p:pic>
            <p:nvPicPr>
              <p:cNvPr id="233" name="Image Gallery" descr="Image Gallery"/>
              <p:cNvPicPr>
                <a:picLocks noChangeAspect="1"/>
              </p:cNvPicPr>
              <p:nvPr/>
            </p:nvPicPr>
            <p:blipFill>
              <a:blip r:embed="rId3"/>
              <a:srcRect t="207" b="207"/>
              <a:stretch>
                <a:fillRect/>
              </a:stretch>
            </p:blipFill>
            <p:spPr>
              <a:xfrm>
                <a:off x="0" y="53097"/>
                <a:ext cx="5977817" cy="2083566"/>
              </a:xfrm>
              <a:prstGeom prst="rect">
                <a:avLst/>
              </a:prstGeom>
              <a:ln w="12700" cap="flat">
                <a:noFill/>
                <a:miter lim="400000"/>
              </a:ln>
              <a:effectLst/>
            </p:spPr>
          </p:pic>
          <p:sp>
            <p:nvSpPr>
              <p:cNvPr id="234" name="Rectangle"/>
              <p:cNvSpPr/>
              <p:nvPr/>
            </p:nvSpPr>
            <p:spPr>
              <a:xfrm>
                <a:off x="2549173" y="-1"/>
                <a:ext cx="1018869" cy="289081"/>
              </a:xfrm>
              <a:prstGeom prst="rect">
                <a:avLst/>
              </a:prstGeom>
              <a:solidFill>
                <a:srgbClr val="FFFFFF"/>
              </a:solidFill>
              <a:ln w="12700" cap="flat">
                <a:noFill/>
                <a:miter lim="400000"/>
              </a:ln>
              <a:effectLst/>
            </p:spPr>
            <p:txBody>
              <a:bodyPr wrap="square" lIns="45719" tIns="45719" rIns="45719" bIns="45719" numCol="1" anchor="ctr">
                <a:noAutofit/>
              </a:bodyPr>
              <a:lstStyle/>
              <a:p>
                <a:endParaRPr/>
              </a:p>
            </p:txBody>
          </p:sp>
        </p:grpSp>
        <p:sp>
          <p:nvSpPr>
            <p:cNvPr id="236" name="Image:  quora.com/How-do-I-calculate-the-diameter-of-the-shadow-umbra-cast-by-the-Moon-to-the-Earths-surface-during-a-solar-eclipse"/>
            <p:cNvSpPr txBox="1"/>
            <p:nvPr/>
          </p:nvSpPr>
          <p:spPr>
            <a:xfrm>
              <a:off x="1698082" y="2083433"/>
              <a:ext cx="12839932" cy="14992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noAutofit/>
            </a:bodyPr>
            <a:lstStyle>
              <a:lvl1pPr>
                <a:defRPr sz="600"/>
              </a:lvl1pPr>
            </a:lstStyle>
            <a:p>
              <a:r>
                <a:t>Image:  quora.com/How-do-I-calculate-the-diameter-of-the-shadow-umbra-cast-by-the-Moon-to-the-Earths-surface-during-a-solar-eclipse</a:t>
              </a:r>
            </a:p>
          </p:txBody>
        </p:sp>
      </p:grpSp>
      <p:sp>
        <p:nvSpPr>
          <p:cNvPr id="238" name="Slide Number"/>
          <p:cNvSpPr txBox="1">
            <a:spLocks noGrp="1"/>
          </p:cNvSpPr>
          <p:nvPr>
            <p:ph type="sldNum" sz="quarter" idx="4294967295"/>
          </p:nvPr>
        </p:nvSpPr>
        <p:spPr>
          <a:xfrm>
            <a:off x="4289035" y="4803066"/>
            <a:ext cx="277775" cy="26425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lstStyle>
            <a:lvl1pPr>
              <a:defRPr>
                <a:solidFill>
                  <a:srgbClr val="FFFFFF"/>
                </a:solidFill>
              </a:defRPr>
            </a:lvl1pPr>
          </a:lstStyle>
          <a:p>
            <a:fld id="{86CB4B4D-7CA3-9044-876B-883B54F8677D}" type="slidenum">
              <a:rPr/>
              <a:t>9</a:t>
            </a:fld>
            <a:endParaRP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 name="Title 1"/>
          <p:cNvSpPr txBox="1">
            <a:spLocks noGrp="1"/>
          </p:cNvSpPr>
          <p:nvPr>
            <p:ph type="title"/>
          </p:nvPr>
        </p:nvSpPr>
        <p:spPr>
          <a:xfrm>
            <a:off x="157450" y="29635"/>
            <a:ext cx="7543801" cy="532498"/>
          </a:xfrm>
          <a:prstGeom prst="rect">
            <a:avLst/>
          </a:prstGeom>
        </p:spPr>
        <p:txBody>
          <a:bodyPr/>
          <a:lstStyle>
            <a:lvl1pPr defTabSz="685800">
              <a:lnSpc>
                <a:spcPct val="100000"/>
              </a:lnSpc>
              <a:defRPr sz="2800">
                <a:solidFill>
                  <a:srgbClr val="0096FF"/>
                </a:solidFill>
                <a:latin typeface="+mn-lt"/>
                <a:ea typeface="+mn-ea"/>
                <a:cs typeface="+mn-cs"/>
                <a:sym typeface="Arial"/>
              </a:defRPr>
            </a:lvl1pPr>
          </a:lstStyle>
          <a:p>
            <a:r>
              <a:t>Total and Annular Solar Eclipses</a:t>
            </a:r>
          </a:p>
        </p:txBody>
      </p:sp>
      <p:sp>
        <p:nvSpPr>
          <p:cNvPr id="243" name="Content Placeholder 2"/>
          <p:cNvSpPr txBox="1">
            <a:spLocks noGrp="1"/>
          </p:cNvSpPr>
          <p:nvPr>
            <p:ph type="body" idx="1"/>
          </p:nvPr>
        </p:nvSpPr>
        <p:spPr>
          <a:xfrm>
            <a:off x="210777" y="740838"/>
            <a:ext cx="8722447" cy="3783754"/>
          </a:xfrm>
          <a:prstGeom prst="rect">
            <a:avLst/>
          </a:prstGeom>
        </p:spPr>
        <p:txBody>
          <a:bodyPr/>
          <a:lstStyle/>
          <a:p>
            <a:pPr marL="231775" indent="-117475">
              <a:buSzPts val="1800"/>
              <a:defRPr sz="1800">
                <a:solidFill>
                  <a:srgbClr val="000000"/>
                </a:solidFill>
              </a:defRPr>
            </a:pPr>
            <a:r>
              <a:t>The distance between the Earth and moon varies during the Moon’s orbit</a:t>
            </a:r>
          </a:p>
          <a:p>
            <a:pPr marL="231775" indent="-117475">
              <a:buSzPts val="1800"/>
              <a:defRPr sz="1800">
                <a:solidFill>
                  <a:srgbClr val="000000"/>
                </a:solidFill>
              </a:defRPr>
            </a:pPr>
            <a:r>
              <a:rPr>
                <a:latin typeface="+mn-lt"/>
                <a:ea typeface="+mn-ea"/>
                <a:cs typeface="+mn-cs"/>
                <a:sym typeface="Arial"/>
              </a:rPr>
              <a:t>T</a:t>
            </a:r>
            <a:r>
              <a:t>he moon was at apogee (at its furthest from Earth),  fitting inside the Solar disk rather than totally obscuring it. This created an </a:t>
            </a:r>
            <a:r>
              <a:rPr b="1">
                <a:latin typeface="+mn-lt"/>
                <a:ea typeface="+mn-ea"/>
                <a:cs typeface="+mn-cs"/>
                <a:sym typeface="Arial"/>
              </a:rPr>
              <a:t>Annular Solar Eclipse in 2023.</a:t>
            </a:r>
          </a:p>
          <a:p>
            <a:pPr marL="231775" indent="-117475">
              <a:buSzPts val="1800"/>
              <a:defRPr sz="1800">
                <a:solidFill>
                  <a:srgbClr val="000000"/>
                </a:solidFill>
              </a:defRPr>
            </a:pPr>
            <a:r>
              <a:t>The moon will be at or near perigee (at its closest to Earth) so it will completely cover the solar disk during an eclipse. The result will be a </a:t>
            </a:r>
            <a:r>
              <a:rPr b="1">
                <a:latin typeface="+mn-lt"/>
                <a:ea typeface="+mn-ea"/>
                <a:cs typeface="+mn-cs"/>
                <a:sym typeface="Arial"/>
              </a:rPr>
              <a:t>Total Solar Eclipse in 2024.</a:t>
            </a:r>
          </a:p>
        </p:txBody>
      </p:sp>
      <p:sp>
        <p:nvSpPr>
          <p:cNvPr id="244" name="Slide Number"/>
          <p:cNvSpPr txBox="1">
            <a:spLocks noGrp="1"/>
          </p:cNvSpPr>
          <p:nvPr>
            <p:ph type="sldNum" sz="quarter" idx="4294967295"/>
          </p:nvPr>
        </p:nvSpPr>
        <p:spPr>
          <a:xfrm>
            <a:off x="4267606" y="4801703"/>
            <a:ext cx="310535" cy="26425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lstStyle>
            <a:lvl1pPr>
              <a:defRPr>
                <a:solidFill>
                  <a:srgbClr val="FFFFFF"/>
                </a:solidFill>
              </a:defRPr>
            </a:lvl1pPr>
          </a:lstStyle>
          <a:p>
            <a:fld id="{86CB4B4D-7CA3-9044-876B-883B54F8677D}" type="slidenum">
              <a:rPr/>
              <a:t>10</a:t>
            </a:fld>
            <a:endParaRPr/>
          </a:p>
        </p:txBody>
      </p:sp>
      <p:grpSp>
        <p:nvGrpSpPr>
          <p:cNvPr id="249" name="Group"/>
          <p:cNvGrpSpPr/>
          <p:nvPr/>
        </p:nvGrpSpPr>
        <p:grpSpPr>
          <a:xfrm>
            <a:off x="928658" y="2443287"/>
            <a:ext cx="14686483" cy="2175803"/>
            <a:chOff x="0" y="0"/>
            <a:chExt cx="14686481" cy="2175802"/>
          </a:xfrm>
        </p:grpSpPr>
        <p:grpSp>
          <p:nvGrpSpPr>
            <p:cNvPr id="247" name="Group"/>
            <p:cNvGrpSpPr/>
            <p:nvPr/>
          </p:nvGrpSpPr>
          <p:grpSpPr>
            <a:xfrm>
              <a:off x="0" y="-1"/>
              <a:ext cx="6038865" cy="2081599"/>
              <a:chOff x="0" y="0"/>
              <a:chExt cx="6038864" cy="2081597"/>
            </a:xfrm>
          </p:grpSpPr>
          <p:pic>
            <p:nvPicPr>
              <p:cNvPr id="245" name="Image Gallery" descr="Image Gallery"/>
              <p:cNvPicPr>
                <a:picLocks noChangeAspect="1"/>
              </p:cNvPicPr>
              <p:nvPr/>
            </p:nvPicPr>
            <p:blipFill>
              <a:blip r:embed="rId3"/>
              <a:srcRect t="1980" b="1980"/>
              <a:stretch>
                <a:fillRect/>
              </a:stretch>
            </p:blipFill>
            <p:spPr>
              <a:xfrm>
                <a:off x="0" y="51729"/>
                <a:ext cx="6038865" cy="2029869"/>
              </a:xfrm>
              <a:prstGeom prst="rect">
                <a:avLst/>
              </a:prstGeom>
              <a:ln w="12700" cap="flat">
                <a:noFill/>
                <a:miter lim="400000"/>
              </a:ln>
              <a:effectLst/>
            </p:spPr>
          </p:pic>
          <p:sp>
            <p:nvSpPr>
              <p:cNvPr id="246" name="Rectangle"/>
              <p:cNvSpPr/>
              <p:nvPr/>
            </p:nvSpPr>
            <p:spPr>
              <a:xfrm>
                <a:off x="2575206" y="-1"/>
                <a:ext cx="1029275" cy="281631"/>
              </a:xfrm>
              <a:prstGeom prst="rect">
                <a:avLst/>
              </a:prstGeom>
              <a:solidFill>
                <a:srgbClr val="FFFFFF"/>
              </a:solidFill>
              <a:ln w="12700" cap="flat">
                <a:noFill/>
                <a:miter lim="400000"/>
              </a:ln>
              <a:effectLst/>
            </p:spPr>
            <p:txBody>
              <a:bodyPr wrap="square" lIns="45719" tIns="45719" rIns="45719" bIns="45719" numCol="1" anchor="ctr">
                <a:noAutofit/>
              </a:bodyPr>
              <a:lstStyle/>
              <a:p>
                <a:endParaRPr/>
              </a:p>
            </p:txBody>
          </p:sp>
        </p:grpSp>
        <p:sp>
          <p:nvSpPr>
            <p:cNvPr id="248" name="Image:  quora.com/How-do-I-calculate-the-diameter-of-the-shadow-umbra-cast-by-the-Moon-to-the-Earths-surface-during-a-solar-eclipse"/>
            <p:cNvSpPr txBox="1"/>
            <p:nvPr/>
          </p:nvSpPr>
          <p:spPr>
            <a:xfrm>
              <a:off x="1715423" y="2029740"/>
              <a:ext cx="12971059" cy="14606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noAutofit/>
            </a:bodyPr>
            <a:lstStyle>
              <a:lvl1pPr>
                <a:defRPr sz="600"/>
              </a:lvl1pPr>
            </a:lstStyle>
            <a:p>
              <a:r>
                <a:t>Image:  quora.com/How-do-I-calculate-the-diameter-of-the-shadow-umbra-cast-by-the-Moon-to-the-Earths-surface-during-a-solar-eclipse</a:t>
              </a:r>
            </a:p>
          </p:txBody>
        </p:sp>
      </p:gr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 name="Solar Eclipses - 2023 and 2024"/>
          <p:cNvSpPr txBox="1">
            <a:spLocks noGrp="1"/>
          </p:cNvSpPr>
          <p:nvPr>
            <p:ph type="title"/>
          </p:nvPr>
        </p:nvSpPr>
        <p:spPr>
          <a:xfrm>
            <a:off x="157450" y="149675"/>
            <a:ext cx="7543801" cy="532498"/>
          </a:xfrm>
          <a:prstGeom prst="rect">
            <a:avLst/>
          </a:prstGeom>
        </p:spPr>
        <p:txBody>
          <a:bodyPr>
            <a:normAutofit fontScale="90000"/>
          </a:bodyPr>
          <a:lstStyle>
            <a:lvl1pPr defTabSz="896111">
              <a:defRPr sz="3528">
                <a:solidFill>
                  <a:srgbClr val="0096FF"/>
                </a:solidFill>
              </a:defRPr>
            </a:lvl1pPr>
          </a:lstStyle>
          <a:p>
            <a:r>
              <a:t>Solar Eclipses - 2023 and 2024</a:t>
            </a:r>
          </a:p>
        </p:txBody>
      </p:sp>
      <p:pic>
        <p:nvPicPr>
          <p:cNvPr id="254" name="Picture 3" descr="Picture 3"/>
          <p:cNvPicPr>
            <a:picLocks noChangeAspect="1"/>
          </p:cNvPicPr>
          <p:nvPr/>
        </p:nvPicPr>
        <p:blipFill>
          <a:blip r:embed="rId3"/>
          <a:stretch>
            <a:fillRect/>
          </a:stretch>
        </p:blipFill>
        <p:spPr>
          <a:xfrm>
            <a:off x="660913" y="1727965"/>
            <a:ext cx="7822174" cy="1808879"/>
          </a:xfrm>
          <a:prstGeom prst="rect">
            <a:avLst/>
          </a:prstGeom>
          <a:ln w="12700">
            <a:miter lim="400000"/>
          </a:ln>
        </p:spPr>
      </p:pic>
      <p:sp>
        <p:nvSpPr>
          <p:cNvPr id="255" name="HamSCI is beginning to report observations from the 2023 eclipse…"/>
          <p:cNvSpPr txBox="1">
            <a:spLocks noGrp="1"/>
          </p:cNvSpPr>
          <p:nvPr>
            <p:ph type="body" sz="quarter" idx="1"/>
          </p:nvPr>
        </p:nvSpPr>
        <p:spPr>
          <a:xfrm>
            <a:off x="660913" y="808603"/>
            <a:ext cx="7822174" cy="695128"/>
          </a:xfrm>
          <a:prstGeom prst="rect">
            <a:avLst/>
          </a:prstGeom>
        </p:spPr>
        <p:txBody>
          <a:bodyPr>
            <a:normAutofit lnSpcReduction="10000"/>
          </a:bodyPr>
          <a:lstStyle/>
          <a:p>
            <a:pPr marL="226313" indent="-226313" defTabSz="905255">
              <a:spcBef>
                <a:spcPts val="800"/>
              </a:spcBef>
              <a:buClrTx/>
              <a:buSzPct val="100000"/>
              <a:buFontTx/>
              <a:buChar char="•"/>
              <a:defRPr sz="2178"/>
            </a:pPr>
            <a:r>
              <a:t>HamSCI is beginning to report observations from the 2023 eclipse</a:t>
            </a:r>
          </a:p>
          <a:p>
            <a:pPr marL="226313" indent="-226313" defTabSz="905255">
              <a:spcBef>
                <a:spcPts val="800"/>
              </a:spcBef>
              <a:buClrTx/>
              <a:buSzPct val="100000"/>
              <a:buFontTx/>
              <a:buChar char="•"/>
              <a:defRPr sz="2178"/>
            </a:pPr>
            <a:r>
              <a:t>Hams and shortwave enthusiasts are encouraged to join us in 2024</a:t>
            </a:r>
          </a:p>
        </p:txBody>
      </p:sp>
      <p:sp>
        <p:nvSpPr>
          <p:cNvPr id="256" name="Slide Number"/>
          <p:cNvSpPr txBox="1">
            <a:spLocks noGrp="1"/>
          </p:cNvSpPr>
          <p:nvPr>
            <p:ph type="sldNum" sz="quarter" idx="4294967295"/>
          </p:nvPr>
        </p:nvSpPr>
        <p:spPr>
          <a:xfrm>
            <a:off x="4241875" y="4803066"/>
            <a:ext cx="367852" cy="26425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lstStyle>
            <a:lvl1pPr>
              <a:defRPr>
                <a:solidFill>
                  <a:srgbClr val="FFFFFF"/>
                </a:solidFill>
              </a:defRPr>
            </a:lvl1pPr>
          </a:lstStyle>
          <a:p>
            <a:fld id="{86CB4B4D-7CA3-9044-876B-883B54F8677D}" type="slidenum">
              <a:rPr/>
              <a:t>11</a:t>
            </a:fld>
            <a:endParaRPr/>
          </a:p>
        </p:txBody>
      </p:sp>
      <p:sp>
        <p:nvSpPr>
          <p:cNvPr id="257" name="HamSCI is studying how these two eclipses affect the ionosphere"/>
          <p:cNvSpPr txBox="1"/>
          <p:nvPr/>
        </p:nvSpPr>
        <p:spPr>
          <a:xfrm>
            <a:off x="660913" y="3888771"/>
            <a:ext cx="7822174" cy="4244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ormAutofit/>
          </a:bodyPr>
          <a:lstStyle>
            <a:lvl1pPr marL="228600" indent="-228600">
              <a:lnSpc>
                <a:spcPct val="90000"/>
              </a:lnSpc>
              <a:spcBef>
                <a:spcPts val="900"/>
              </a:spcBef>
              <a:buSzPct val="100000"/>
              <a:buChar char="•"/>
              <a:defRPr sz="2200">
                <a:solidFill>
                  <a:srgbClr val="3F3F3F"/>
                </a:solidFill>
                <a:latin typeface="Calibri"/>
                <a:ea typeface="Calibri"/>
                <a:cs typeface="Calibri"/>
                <a:sym typeface="Calibri"/>
              </a:defRPr>
            </a:lvl1pPr>
          </a:lstStyle>
          <a:p>
            <a:r>
              <a:t>HamSCI is studying how these two eclipses affect the ionosphere</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 name="The Ionosphere - Layers By Night and By Day"/>
          <p:cNvSpPr txBox="1">
            <a:spLocks noGrp="1"/>
          </p:cNvSpPr>
          <p:nvPr>
            <p:ph type="title"/>
          </p:nvPr>
        </p:nvSpPr>
        <p:spPr>
          <a:xfrm>
            <a:off x="188849" y="96555"/>
            <a:ext cx="7998291" cy="526390"/>
          </a:xfrm>
          <a:prstGeom prst="rect">
            <a:avLst/>
          </a:prstGeom>
        </p:spPr>
        <p:txBody>
          <a:bodyPr lIns="34289" tIns="34289" rIns="34289" bIns="34289"/>
          <a:lstStyle>
            <a:lvl1pPr defTabSz="685800">
              <a:lnSpc>
                <a:spcPct val="100000"/>
              </a:lnSpc>
              <a:defRPr sz="2800">
                <a:solidFill>
                  <a:srgbClr val="0096FF"/>
                </a:solidFill>
                <a:latin typeface="+mn-lt"/>
                <a:ea typeface="+mn-ea"/>
                <a:cs typeface="+mn-cs"/>
                <a:sym typeface="Arial"/>
              </a:defRPr>
            </a:lvl1pPr>
          </a:lstStyle>
          <a:p>
            <a:r>
              <a:t>The Ionosphere - Layers By Night and By Day</a:t>
            </a:r>
          </a:p>
        </p:txBody>
      </p:sp>
      <p:pic>
        <p:nvPicPr>
          <p:cNvPr id="260" name="Picture 5" descr="Picture 5"/>
          <p:cNvPicPr>
            <a:picLocks noChangeAspect="1"/>
          </p:cNvPicPr>
          <p:nvPr/>
        </p:nvPicPr>
        <p:blipFill>
          <a:blip r:embed="rId3"/>
          <a:stretch>
            <a:fillRect/>
          </a:stretch>
        </p:blipFill>
        <p:spPr>
          <a:xfrm>
            <a:off x="1288095" y="769234"/>
            <a:ext cx="5799799" cy="3327634"/>
          </a:xfrm>
          <a:prstGeom prst="rect">
            <a:avLst/>
          </a:prstGeom>
          <a:ln w="12700">
            <a:miter lim="400000"/>
          </a:ln>
        </p:spPr>
      </p:pic>
      <p:sp>
        <p:nvSpPr>
          <p:cNvPr id="261" name="TextBox 6"/>
          <p:cNvSpPr txBox="1"/>
          <p:nvPr/>
        </p:nvSpPr>
        <p:spPr>
          <a:xfrm>
            <a:off x="3886173" y="4217184"/>
            <a:ext cx="2927224" cy="2269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pPr defTabSz="457200">
              <a:defRPr sz="1000">
                <a:solidFill>
                  <a:srgbClr val="535353"/>
                </a:solidFill>
              </a:defRPr>
            </a:pPr>
            <a:r>
              <a:t>Figure by Carlos Molina (</a:t>
            </a:r>
            <a:r>
              <a:rPr u="sng">
                <a:solidFill>
                  <a:srgbClr val="2998E3"/>
                </a:solidFill>
                <a:uFill>
                  <a:solidFill>
                    <a:srgbClr val="2998E3"/>
                  </a:solidFill>
                </a:uFill>
                <a:hlinkClick r:id="rId4"/>
              </a:rPr>
              <a:t>commons.wikimedia.org</a:t>
            </a:r>
            <a:r>
              <a:t>)</a:t>
            </a:r>
          </a:p>
        </p:txBody>
      </p:sp>
      <p:sp>
        <p:nvSpPr>
          <p:cNvPr id="262" name="Slide Number"/>
          <p:cNvSpPr txBox="1">
            <a:spLocks noGrp="1"/>
          </p:cNvSpPr>
          <p:nvPr>
            <p:ph type="sldNum" sz="quarter" idx="4294967295"/>
          </p:nvPr>
        </p:nvSpPr>
        <p:spPr>
          <a:xfrm>
            <a:off x="4303406" y="4814496"/>
            <a:ext cx="250796" cy="24139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89" tIns="34289" rIns="34289" bIns="34289" anchor="t"/>
          <a:lstStyle>
            <a:lvl1pPr>
              <a:defRPr>
                <a:solidFill>
                  <a:srgbClr val="FFFFFF"/>
                </a:solidFill>
              </a:defRPr>
            </a:lvl1pPr>
          </a:lstStyle>
          <a:p>
            <a:fld id="{86CB4B4D-7CA3-9044-876B-883B54F8677D}" type="slidenum">
              <a:rPr/>
              <a:t>12</a:t>
            </a:fld>
            <a:endParaRP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 name="Eclipse Ionospheric Effects"/>
          <p:cNvSpPr txBox="1">
            <a:spLocks noGrp="1"/>
          </p:cNvSpPr>
          <p:nvPr>
            <p:ph type="title"/>
          </p:nvPr>
        </p:nvSpPr>
        <p:spPr>
          <a:xfrm>
            <a:off x="199583" y="90806"/>
            <a:ext cx="7998291" cy="526389"/>
          </a:xfrm>
          <a:prstGeom prst="rect">
            <a:avLst/>
          </a:prstGeom>
        </p:spPr>
        <p:txBody>
          <a:bodyPr lIns="34289" tIns="34289" rIns="34289" bIns="34289"/>
          <a:lstStyle>
            <a:lvl1pPr defTabSz="685800">
              <a:lnSpc>
                <a:spcPct val="100000"/>
              </a:lnSpc>
              <a:defRPr sz="2800">
                <a:solidFill>
                  <a:srgbClr val="0096FF"/>
                </a:solidFill>
                <a:latin typeface="+mn-lt"/>
                <a:ea typeface="+mn-ea"/>
                <a:cs typeface="+mn-cs"/>
                <a:sym typeface="Arial"/>
              </a:defRPr>
            </a:lvl1pPr>
          </a:lstStyle>
          <a:p>
            <a:r>
              <a:t>Eclipse Ionospheric Effects</a:t>
            </a:r>
          </a:p>
        </p:txBody>
      </p:sp>
      <p:sp>
        <p:nvSpPr>
          <p:cNvPr id="267" name="After sunrise, but before an eclipse an eclipses passes overhead, we have ‘day’ conditions.…"/>
          <p:cNvSpPr txBox="1">
            <a:spLocks noGrp="1"/>
          </p:cNvSpPr>
          <p:nvPr>
            <p:ph type="body" idx="1"/>
          </p:nvPr>
        </p:nvSpPr>
        <p:spPr>
          <a:xfrm>
            <a:off x="371833" y="841651"/>
            <a:ext cx="8400334" cy="2878389"/>
          </a:xfrm>
          <a:prstGeom prst="rect">
            <a:avLst/>
          </a:prstGeom>
        </p:spPr>
        <p:txBody>
          <a:bodyPr lIns="34289" tIns="34289" rIns="34289" bIns="34289"/>
          <a:lstStyle/>
          <a:p>
            <a:pPr marL="251459" indent="-251459" defTabSz="685800">
              <a:lnSpc>
                <a:spcPct val="100000"/>
              </a:lnSpc>
              <a:spcBef>
                <a:spcPts val="500"/>
              </a:spcBef>
              <a:buClr>
                <a:srgbClr val="CCCC66"/>
              </a:buClr>
              <a:buSzPct val="70000"/>
              <a:buFontTx/>
              <a:buChar char="●"/>
              <a:defRPr sz="2200">
                <a:solidFill>
                  <a:srgbClr val="000000"/>
                </a:solidFill>
              </a:defRPr>
            </a:pPr>
            <a:r>
              <a:rPr dirty="0"/>
              <a:t>After sunrise, but before an eclipses passes overhead, we have ‘day’ conditions.</a:t>
            </a:r>
          </a:p>
          <a:p>
            <a:pPr marL="251459" indent="-251459" defTabSz="685800">
              <a:lnSpc>
                <a:spcPct val="100000"/>
              </a:lnSpc>
              <a:spcBef>
                <a:spcPts val="500"/>
              </a:spcBef>
              <a:buClr>
                <a:srgbClr val="CCCC66"/>
              </a:buClr>
              <a:buSzPct val="70000"/>
              <a:buFontTx/>
              <a:buChar char="●"/>
              <a:defRPr sz="2200">
                <a:solidFill>
                  <a:srgbClr val="000000"/>
                </a:solidFill>
              </a:defRPr>
            </a:pPr>
            <a:r>
              <a:rPr dirty="0"/>
              <a:t>As the eclipse passes overhead, solar radiation is blocked from reaching the ionosphere - briefly simulating ‘night’ conditions.  </a:t>
            </a:r>
          </a:p>
          <a:p>
            <a:pPr marL="251459" indent="-251459" defTabSz="685800">
              <a:lnSpc>
                <a:spcPct val="100000"/>
              </a:lnSpc>
              <a:spcBef>
                <a:spcPts val="500"/>
              </a:spcBef>
              <a:buClr>
                <a:srgbClr val="CCCC66"/>
              </a:buClr>
              <a:buSzPct val="70000"/>
              <a:buFontTx/>
              <a:buChar char="●"/>
              <a:defRPr sz="2200">
                <a:solidFill>
                  <a:srgbClr val="000000"/>
                </a:solidFill>
              </a:defRPr>
            </a:pPr>
            <a:r>
              <a:rPr dirty="0"/>
              <a:t>We expect the ionosphere’s reaction to be similar to its reaction to the normal, 24-hour night-day cycle.</a:t>
            </a:r>
          </a:p>
          <a:p>
            <a:pPr marL="251459" indent="-251459" defTabSz="685800">
              <a:lnSpc>
                <a:spcPct val="100000"/>
              </a:lnSpc>
              <a:spcBef>
                <a:spcPts val="500"/>
              </a:spcBef>
              <a:buClr>
                <a:srgbClr val="CCCC66"/>
              </a:buClr>
              <a:buSzPct val="70000"/>
              <a:buFontTx/>
              <a:buChar char="●"/>
              <a:defRPr sz="2200">
                <a:solidFill>
                  <a:srgbClr val="000000"/>
                </a:solidFill>
              </a:defRPr>
            </a:pPr>
            <a:r>
              <a:rPr dirty="0"/>
              <a:t>But, there are differences…</a:t>
            </a:r>
          </a:p>
        </p:txBody>
      </p:sp>
      <p:sp>
        <p:nvSpPr>
          <p:cNvPr id="268" name="Slide Number"/>
          <p:cNvSpPr txBox="1">
            <a:spLocks noGrp="1"/>
          </p:cNvSpPr>
          <p:nvPr>
            <p:ph type="sldNum" sz="quarter" idx="4294967295"/>
          </p:nvPr>
        </p:nvSpPr>
        <p:spPr>
          <a:xfrm>
            <a:off x="4314140" y="4814496"/>
            <a:ext cx="250796" cy="24139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89" tIns="34289" rIns="34289" bIns="34289" anchor="t"/>
          <a:lstStyle>
            <a:lvl1pPr>
              <a:defRPr>
                <a:solidFill>
                  <a:srgbClr val="FFFFFF"/>
                </a:solidFill>
              </a:defRPr>
            </a:lvl1pPr>
          </a:lstStyle>
          <a:p>
            <a:fld id="{86CB4B4D-7CA3-9044-876B-883B54F8677D}" type="slidenum">
              <a:rPr/>
              <a:t>13</a:t>
            </a:fld>
            <a:endParaRP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 name="Differences Between Eclipses and Day-Night"/>
          <p:cNvSpPr txBox="1">
            <a:spLocks noGrp="1"/>
          </p:cNvSpPr>
          <p:nvPr>
            <p:ph type="title"/>
          </p:nvPr>
        </p:nvSpPr>
        <p:spPr>
          <a:xfrm>
            <a:off x="178115" y="70545"/>
            <a:ext cx="7998291" cy="526389"/>
          </a:xfrm>
          <a:prstGeom prst="rect">
            <a:avLst/>
          </a:prstGeom>
        </p:spPr>
        <p:txBody>
          <a:bodyPr lIns="34289" tIns="34289" rIns="34289" bIns="34289"/>
          <a:lstStyle>
            <a:lvl1pPr defTabSz="685800">
              <a:lnSpc>
                <a:spcPct val="100000"/>
              </a:lnSpc>
              <a:defRPr sz="2600">
                <a:solidFill>
                  <a:srgbClr val="0096FF"/>
                </a:solidFill>
                <a:latin typeface="+mn-lt"/>
                <a:ea typeface="+mn-ea"/>
                <a:cs typeface="+mn-cs"/>
                <a:sym typeface="Arial"/>
              </a:defRPr>
            </a:lvl1pPr>
          </a:lstStyle>
          <a:p>
            <a:r>
              <a:t>Differences Between Eclipses and Day-Night</a:t>
            </a:r>
          </a:p>
        </p:txBody>
      </p:sp>
      <p:sp>
        <p:nvSpPr>
          <p:cNvPr id="273" name="Eclipse ‘night’ is of much shorter duration than normal night-time.…"/>
          <p:cNvSpPr txBox="1">
            <a:spLocks noGrp="1"/>
          </p:cNvSpPr>
          <p:nvPr>
            <p:ph type="body" idx="1"/>
          </p:nvPr>
        </p:nvSpPr>
        <p:spPr>
          <a:xfrm>
            <a:off x="457200" y="806276"/>
            <a:ext cx="8229600" cy="3056946"/>
          </a:xfrm>
          <a:prstGeom prst="rect">
            <a:avLst/>
          </a:prstGeom>
        </p:spPr>
        <p:txBody>
          <a:bodyPr lIns="34289" tIns="34289" rIns="34289" bIns="34289"/>
          <a:lstStyle/>
          <a:p>
            <a:pPr marL="251459" indent="-251459" defTabSz="685800">
              <a:lnSpc>
                <a:spcPct val="100000"/>
              </a:lnSpc>
              <a:spcBef>
                <a:spcPts val="500"/>
              </a:spcBef>
              <a:buClr>
                <a:srgbClr val="CCCC66"/>
              </a:buClr>
              <a:buSzPct val="70000"/>
              <a:buFontTx/>
              <a:buChar char="●"/>
              <a:defRPr sz="2200">
                <a:solidFill>
                  <a:srgbClr val="000000"/>
                </a:solidFill>
              </a:defRPr>
            </a:pPr>
            <a:r>
              <a:t>Eclipse ‘night’ is of much shorter duration than normal night-time.</a:t>
            </a:r>
          </a:p>
          <a:p>
            <a:pPr marL="251459" indent="-251459" defTabSz="685800">
              <a:lnSpc>
                <a:spcPct val="100000"/>
              </a:lnSpc>
              <a:spcBef>
                <a:spcPts val="500"/>
              </a:spcBef>
              <a:buClr>
                <a:srgbClr val="CCCC66"/>
              </a:buClr>
              <a:buSzPct val="70000"/>
              <a:buFontTx/>
              <a:buChar char="●"/>
              <a:defRPr sz="2200">
                <a:solidFill>
                  <a:srgbClr val="000000"/>
                </a:solidFill>
              </a:defRPr>
            </a:pPr>
            <a:r>
              <a:t>The ‘night-time area’ is more localized.</a:t>
            </a:r>
          </a:p>
          <a:p>
            <a:pPr marL="251459" indent="-251459" defTabSz="685800">
              <a:lnSpc>
                <a:spcPct val="100000"/>
              </a:lnSpc>
              <a:spcBef>
                <a:spcPts val="500"/>
              </a:spcBef>
              <a:buClr>
                <a:srgbClr val="CCCC66"/>
              </a:buClr>
              <a:buSzPct val="70000"/>
              <a:buFontTx/>
              <a:buChar char="●"/>
              <a:defRPr sz="2200">
                <a:solidFill>
                  <a:srgbClr val="000000"/>
                </a:solidFill>
              </a:defRPr>
            </a:pPr>
            <a:r>
              <a:t>It is caused by an object (the moon) traveling at supersonic speeds.</a:t>
            </a:r>
          </a:p>
          <a:p>
            <a:pPr marL="251459" indent="-251459" defTabSz="685800">
              <a:lnSpc>
                <a:spcPct val="100000"/>
              </a:lnSpc>
              <a:spcBef>
                <a:spcPts val="500"/>
              </a:spcBef>
              <a:buClr>
                <a:srgbClr val="CCCC66"/>
              </a:buClr>
              <a:buSzPct val="70000"/>
              <a:buFontTx/>
              <a:buChar char="●"/>
              <a:defRPr sz="2200">
                <a:solidFill>
                  <a:srgbClr val="000000"/>
                </a:solidFill>
              </a:defRPr>
            </a:pPr>
            <a:r>
              <a:t>It travels in directions that are different from westward motion of normal, daily dawn and dusk terminators.</a:t>
            </a:r>
          </a:p>
        </p:txBody>
      </p:sp>
      <p:sp>
        <p:nvSpPr>
          <p:cNvPr id="274" name="Slide Number"/>
          <p:cNvSpPr txBox="1">
            <a:spLocks noGrp="1"/>
          </p:cNvSpPr>
          <p:nvPr>
            <p:ph type="sldNum" sz="quarter" idx="4294967295"/>
          </p:nvPr>
        </p:nvSpPr>
        <p:spPr>
          <a:xfrm>
            <a:off x="4303406" y="4814496"/>
            <a:ext cx="250796" cy="24139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89" tIns="34289" rIns="34289" bIns="34289" anchor="t"/>
          <a:lstStyle>
            <a:lvl1pPr>
              <a:defRPr>
                <a:solidFill>
                  <a:srgbClr val="FFFFFF"/>
                </a:solidFill>
              </a:defRPr>
            </a:lvl1pPr>
          </a:lstStyle>
          <a:p>
            <a:fld id="{86CB4B4D-7CA3-9044-876B-883B54F8677D}" type="slidenum">
              <a:rPr/>
              <a:t>14</a:t>
            </a:fld>
            <a:endParaRP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 name="Eclipses as Controlled Experiments"/>
          <p:cNvSpPr txBox="1">
            <a:spLocks noGrp="1"/>
          </p:cNvSpPr>
          <p:nvPr>
            <p:ph type="title"/>
          </p:nvPr>
        </p:nvSpPr>
        <p:spPr>
          <a:xfrm>
            <a:off x="199583" y="106134"/>
            <a:ext cx="7998291" cy="526389"/>
          </a:xfrm>
          <a:prstGeom prst="rect">
            <a:avLst/>
          </a:prstGeom>
        </p:spPr>
        <p:txBody>
          <a:bodyPr lIns="34289" tIns="34289" rIns="34289" bIns="34289"/>
          <a:lstStyle>
            <a:lvl1pPr defTabSz="685800">
              <a:lnSpc>
                <a:spcPct val="100000"/>
              </a:lnSpc>
              <a:defRPr sz="2800">
                <a:solidFill>
                  <a:srgbClr val="0096FF"/>
                </a:solidFill>
                <a:latin typeface="+mn-lt"/>
                <a:ea typeface="+mn-ea"/>
                <a:cs typeface="+mn-cs"/>
                <a:sym typeface="Arial"/>
              </a:defRPr>
            </a:lvl1pPr>
          </a:lstStyle>
          <a:p>
            <a:r>
              <a:t>Eclipses as Controlled Experiments</a:t>
            </a:r>
          </a:p>
        </p:txBody>
      </p:sp>
      <p:sp>
        <p:nvSpPr>
          <p:cNvPr id="277" name="Aside from dusk, dawn, and the seasons, there are very few cases where we know ahead of time how much solar energy will be input into the upper atmosphere.…"/>
          <p:cNvSpPr txBox="1">
            <a:spLocks noGrp="1"/>
          </p:cNvSpPr>
          <p:nvPr>
            <p:ph type="body" idx="1"/>
          </p:nvPr>
        </p:nvSpPr>
        <p:spPr>
          <a:xfrm>
            <a:off x="457200" y="870847"/>
            <a:ext cx="8229600" cy="3572422"/>
          </a:xfrm>
          <a:prstGeom prst="rect">
            <a:avLst/>
          </a:prstGeom>
        </p:spPr>
        <p:txBody>
          <a:bodyPr lIns="34289" tIns="34289" rIns="34289" bIns="34289">
            <a:normAutofit lnSpcReduction="10000"/>
          </a:bodyPr>
          <a:lstStyle/>
          <a:p>
            <a:pPr marL="248945" indent="-248945" defTabSz="678941">
              <a:lnSpc>
                <a:spcPct val="100000"/>
              </a:lnSpc>
              <a:spcBef>
                <a:spcPts val="500"/>
              </a:spcBef>
              <a:buClr>
                <a:srgbClr val="CCCC66"/>
              </a:buClr>
              <a:buSzPct val="70000"/>
              <a:buFontTx/>
              <a:buChar char="●"/>
              <a:defRPr sz="2178">
                <a:solidFill>
                  <a:srgbClr val="000000"/>
                </a:solidFill>
              </a:defRPr>
            </a:pPr>
            <a:r>
              <a:t>Aside from dusk, dawn, and the seasons, there are very few cases where we know ahead of time how much solar energy will be input into the upper atmosphere.</a:t>
            </a:r>
          </a:p>
          <a:p>
            <a:pPr marL="248945" indent="-248945" defTabSz="678941">
              <a:lnSpc>
                <a:spcPct val="100000"/>
              </a:lnSpc>
              <a:spcBef>
                <a:spcPts val="500"/>
              </a:spcBef>
              <a:buClr>
                <a:srgbClr val="CCCC66"/>
              </a:buClr>
              <a:buSzPct val="70000"/>
              <a:buFontTx/>
              <a:buChar char="●"/>
              <a:defRPr sz="2178">
                <a:solidFill>
                  <a:srgbClr val="000000"/>
                </a:solidFill>
              </a:defRPr>
            </a:pPr>
            <a:r>
              <a:t>Solar flares, geomagnetic storms, and other space weather events occur randomly; they interfere with day to day observations</a:t>
            </a:r>
          </a:p>
          <a:p>
            <a:pPr marL="248945" indent="-248945" defTabSz="678941">
              <a:lnSpc>
                <a:spcPct val="100000"/>
              </a:lnSpc>
              <a:spcBef>
                <a:spcPts val="500"/>
              </a:spcBef>
              <a:buClr>
                <a:srgbClr val="CCCC66"/>
              </a:buClr>
              <a:buSzPct val="70000"/>
              <a:buFontTx/>
              <a:buChar char="●"/>
              <a:defRPr sz="2178">
                <a:solidFill>
                  <a:srgbClr val="000000"/>
                </a:solidFill>
              </a:defRPr>
            </a:pPr>
            <a:r>
              <a:t>We can, however,  calculate eclipses with great accuracy ahead of time, and so they can be considered a “controlled” ionospheric experiments.</a:t>
            </a:r>
          </a:p>
          <a:p>
            <a:pPr marL="248945" indent="-248945" defTabSz="678941">
              <a:lnSpc>
                <a:spcPct val="100000"/>
              </a:lnSpc>
              <a:spcBef>
                <a:spcPts val="500"/>
              </a:spcBef>
              <a:buClr>
                <a:srgbClr val="CCCC66"/>
              </a:buClr>
              <a:buSzPct val="70000"/>
              <a:buFontTx/>
              <a:buChar char="●"/>
              <a:defRPr sz="2178">
                <a:solidFill>
                  <a:srgbClr val="000000"/>
                </a:solidFill>
              </a:defRPr>
            </a:pPr>
            <a:r>
              <a:t>Hams can particpate in the experiments, or events, known as the </a:t>
            </a:r>
            <a:r>
              <a:rPr b="1"/>
              <a:t>HamSCI Festivals of Eclipse Ionospheric Science.</a:t>
            </a:r>
          </a:p>
        </p:txBody>
      </p:sp>
      <p:sp>
        <p:nvSpPr>
          <p:cNvPr id="278" name="Slide Number"/>
          <p:cNvSpPr txBox="1">
            <a:spLocks noGrp="1"/>
          </p:cNvSpPr>
          <p:nvPr>
            <p:ph type="sldNum" sz="quarter" idx="4294967295"/>
          </p:nvPr>
        </p:nvSpPr>
        <p:spPr>
          <a:xfrm>
            <a:off x="4292672" y="4814496"/>
            <a:ext cx="250796" cy="24139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89" tIns="34289" rIns="34289" bIns="34289" anchor="t"/>
          <a:lstStyle>
            <a:lvl1pPr>
              <a:defRPr>
                <a:solidFill>
                  <a:srgbClr val="FFFFFF"/>
                </a:solidFill>
              </a:defRPr>
            </a:lvl1pPr>
          </a:lstStyle>
          <a:p>
            <a:fld id="{86CB4B4D-7CA3-9044-876B-883B54F8677D}" type="slidenum">
              <a:rPr/>
              <a:t>15</a:t>
            </a:fld>
            <a:endParaRP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 name="Title 1"/>
          <p:cNvSpPr txBox="1">
            <a:spLocks noGrp="1"/>
          </p:cNvSpPr>
          <p:nvPr>
            <p:ph type="title"/>
          </p:nvPr>
        </p:nvSpPr>
        <p:spPr>
          <a:xfrm>
            <a:off x="189652" y="138941"/>
            <a:ext cx="7543801" cy="532498"/>
          </a:xfrm>
          <a:prstGeom prst="rect">
            <a:avLst/>
          </a:prstGeom>
        </p:spPr>
        <p:txBody>
          <a:bodyPr>
            <a:normAutofit fontScale="90000"/>
          </a:bodyPr>
          <a:lstStyle>
            <a:lvl1pPr defTabSz="896111">
              <a:defRPr sz="3528">
                <a:solidFill>
                  <a:srgbClr val="0096FF"/>
                </a:solidFill>
              </a:defRPr>
            </a:lvl1pPr>
          </a:lstStyle>
          <a:p>
            <a:r>
              <a:t>Total Solar Eclipse: April 8, 2024</a:t>
            </a:r>
          </a:p>
        </p:txBody>
      </p:sp>
      <p:pic>
        <p:nvPicPr>
          <p:cNvPr id="281" name="movie (1).mp4" descr="movie (1).mp4"/>
          <p:cNvPicPr>
            <a:picLocks/>
          </p:cNvPicPr>
          <p:nvPr>
            <a:videoFile r:link="rId2"/>
            <p:extLst>
              <p:ext uri="{DAA4B4D4-6D71-4841-9C94-3DE7FCFB9230}">
                <p14:media xmlns:p14="http://schemas.microsoft.com/office/powerpoint/2010/main" r:embed="rId1"/>
              </p:ext>
            </p:extLst>
          </p:nvPr>
        </p:nvPicPr>
        <p:blipFill>
          <a:blip r:embed="rId5"/>
          <a:stretch>
            <a:fillRect/>
          </a:stretch>
        </p:blipFill>
        <p:spPr>
          <a:xfrm>
            <a:off x="613790" y="656072"/>
            <a:ext cx="7556653" cy="3927886"/>
          </a:xfrm>
          <a:prstGeom prst="rect">
            <a:avLst/>
          </a:prstGeom>
          <a:ln w="12700">
            <a:miter lim="400000"/>
          </a:ln>
        </p:spPr>
      </p:pic>
      <p:sp>
        <p:nvSpPr>
          <p:cNvPr id="282" name="TextBox 6"/>
          <p:cNvSpPr txBox="1"/>
          <p:nvPr/>
        </p:nvSpPr>
        <p:spPr>
          <a:xfrm rot="16200000">
            <a:off x="7215165" y="2458257"/>
            <a:ext cx="2969889" cy="2269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defTabSz="457200">
              <a:defRPr sz="1000">
                <a:solidFill>
                  <a:srgbClr val="535353"/>
                </a:solidFill>
              </a:defRPr>
            </a:lvl1pPr>
          </a:lstStyle>
          <a:p>
            <a:r>
              <a:t>Plot generated by Dr. Nathaniel A. Frissell, W2NAF</a:t>
            </a:r>
          </a:p>
        </p:txBody>
      </p:sp>
      <p:sp>
        <p:nvSpPr>
          <p:cNvPr id="283" name="Slide Number Placeholder 3"/>
          <p:cNvSpPr txBox="1">
            <a:spLocks noGrp="1"/>
          </p:cNvSpPr>
          <p:nvPr>
            <p:ph type="sldNum" sz="quarter" idx="4294967295"/>
          </p:nvPr>
        </p:nvSpPr>
        <p:spPr>
          <a:xfrm>
            <a:off x="4235140" y="4801703"/>
            <a:ext cx="313953" cy="26425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lstStyle>
            <a:lvl1pPr>
              <a:defRPr>
                <a:solidFill>
                  <a:srgbClr val="FFFFFF"/>
                </a:solidFill>
              </a:defRPr>
            </a:lvl1pPr>
          </a:lstStyle>
          <a:p>
            <a:fld id="{86CB4B4D-7CA3-9044-876B-883B54F8677D}" type="slidenum">
              <a:rPr/>
              <a:t>16</a:t>
            </a:fld>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000" fill="hold"/>
                                        <p:tgtEl>
                                          <p:spTgt spid="281"/>
                                        </p:tgtEl>
                                      </p:cBhvr>
                                    </p:cmd>
                                  </p:childTnLst>
                                </p:cTn>
                              </p:par>
                            </p:childTnLst>
                          </p:cTn>
                        </p:par>
                      </p:childTnLst>
                    </p:cTn>
                  </p:par>
                  <p:par>
                    <p:cTn id="7" fill="hold">
                      <p:stCondLst>
                        <p:cond delay="indefinite"/>
                      </p:stCondLst>
                      <p:childTnLst>
                        <p:par>
                          <p:cTn id="8" fill="hold">
                            <p:stCondLst>
                              <p:cond delay="0"/>
                            </p:stCondLst>
                            <p:childTnLst>
                              <p:par>
                                <p:cTn id="9" presetID="3" presetClass="mediacall" presetSubtype="0" fill="hold" nodeType="clickEffect">
                                  <p:stCondLst>
                                    <p:cond delay="0"/>
                                  </p:stCondLst>
                                  <p:childTnLst>
                                    <p:cmd type="call" cmd="stop">
                                      <p:cBhvr>
                                        <p:cTn id="10" dur="1000" fill="hold"/>
                                        <p:tgtEl>
                                          <p:spTgt spid="28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281"/>
                </p:tgtEl>
              </p:cMediaNode>
            </p:video>
            <p:seq concurrent="1" prevAc="none" nextAc="seek">
              <p:cTn id="12" restart="whenNotActive" fill="hold" evtFilter="cancelBubble" nodeType="interactiveSeq">
                <p:stCondLst>
                  <p:cond evt="onClick" delay="0">
                    <p:tgtEl>
                      <p:spTgt spid="281"/>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281"/>
                                        </p:tgtEl>
                                      </p:cBhvr>
                                    </p:cmd>
                                  </p:childTnLst>
                                </p:cTn>
                              </p:par>
                            </p:childTnLst>
                          </p:cTn>
                        </p:par>
                      </p:childTnLst>
                    </p:cTn>
                  </p:par>
                </p:childTnLst>
              </p:cTn>
              <p:nextCondLst>
                <p:cond evt="onClick" delay="0">
                  <p:tgtEl>
                    <p:spTgt spid="281"/>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 name="FoEIS Events"/>
          <p:cNvSpPr txBox="1">
            <a:spLocks noGrp="1"/>
          </p:cNvSpPr>
          <p:nvPr>
            <p:ph type="title"/>
          </p:nvPr>
        </p:nvSpPr>
        <p:spPr>
          <a:xfrm>
            <a:off x="178115" y="70545"/>
            <a:ext cx="7998291" cy="526389"/>
          </a:xfrm>
          <a:prstGeom prst="rect">
            <a:avLst/>
          </a:prstGeom>
        </p:spPr>
        <p:txBody>
          <a:bodyPr lIns="34289" tIns="34289" rIns="34289" bIns="34289"/>
          <a:lstStyle>
            <a:lvl1pPr defTabSz="685800">
              <a:lnSpc>
                <a:spcPct val="100000"/>
              </a:lnSpc>
              <a:defRPr sz="2600">
                <a:solidFill>
                  <a:srgbClr val="0096FF"/>
                </a:solidFill>
                <a:latin typeface="+mn-lt"/>
                <a:ea typeface="+mn-ea"/>
                <a:cs typeface="+mn-cs"/>
                <a:sym typeface="Arial"/>
              </a:defRPr>
            </a:lvl1pPr>
          </a:lstStyle>
          <a:p>
            <a:r>
              <a:t>FoEIS Events</a:t>
            </a:r>
          </a:p>
        </p:txBody>
      </p:sp>
      <p:sp>
        <p:nvSpPr>
          <p:cNvPr id="288" name="Slide Number"/>
          <p:cNvSpPr txBox="1">
            <a:spLocks noGrp="1"/>
          </p:cNvSpPr>
          <p:nvPr>
            <p:ph type="sldNum" sz="quarter" idx="4294967295"/>
          </p:nvPr>
        </p:nvSpPr>
        <p:spPr>
          <a:xfrm>
            <a:off x="4303406" y="4814496"/>
            <a:ext cx="250796" cy="24139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89" tIns="34289" rIns="34289" bIns="34289" anchor="t"/>
          <a:lstStyle>
            <a:lvl1pPr>
              <a:defRPr>
                <a:solidFill>
                  <a:srgbClr val="FFFFFF"/>
                </a:solidFill>
              </a:defRPr>
            </a:lvl1pPr>
          </a:lstStyle>
          <a:p>
            <a:fld id="{86CB4B4D-7CA3-9044-876B-883B54F8677D}" type="slidenum">
              <a:rPr/>
              <a:t>17</a:t>
            </a:fld>
            <a:endParaRPr/>
          </a:p>
        </p:txBody>
      </p:sp>
      <p:pic>
        <p:nvPicPr>
          <p:cNvPr id="289" name="Image Gallery" descr="Image Gallery"/>
          <p:cNvPicPr>
            <a:picLocks noChangeAspect="1"/>
          </p:cNvPicPr>
          <p:nvPr/>
        </p:nvPicPr>
        <p:blipFill>
          <a:blip r:embed="rId3"/>
          <a:srcRect t="6050" b="6050"/>
          <a:stretch>
            <a:fillRect/>
          </a:stretch>
        </p:blipFill>
        <p:spPr>
          <a:xfrm>
            <a:off x="801492" y="842083"/>
            <a:ext cx="7541016" cy="2018987"/>
          </a:xfrm>
          <a:prstGeom prst="rect">
            <a:avLst/>
          </a:prstGeom>
          <a:ln w="12700">
            <a:miter lim="400000"/>
          </a:ln>
        </p:spPr>
      </p:pic>
      <p:sp>
        <p:nvSpPr>
          <p:cNvPr id="290" name="The Solar Eclipse QSO Party (SEQP)…"/>
          <p:cNvSpPr txBox="1">
            <a:spLocks noGrp="1"/>
          </p:cNvSpPr>
          <p:nvPr>
            <p:ph type="body" sz="half" idx="1"/>
          </p:nvPr>
        </p:nvSpPr>
        <p:spPr>
          <a:xfrm>
            <a:off x="712182" y="3080819"/>
            <a:ext cx="8192090" cy="1202996"/>
          </a:xfrm>
          <a:prstGeom prst="rect">
            <a:avLst/>
          </a:prstGeom>
        </p:spPr>
        <p:txBody>
          <a:bodyPr/>
          <a:lstStyle/>
          <a:p>
            <a:pPr marL="150394" indent="-150394">
              <a:buClrTx/>
              <a:buSzPct val="100000"/>
              <a:buFontTx/>
              <a:buChar char="•"/>
              <a:defRPr sz="2000">
                <a:solidFill>
                  <a:srgbClr val="000000"/>
                </a:solidFill>
              </a:defRPr>
            </a:pPr>
            <a:r>
              <a:t>The Solar Eclipse QSO Party (SEQP)</a:t>
            </a:r>
          </a:p>
          <a:p>
            <a:pPr marL="150394" indent="-150394">
              <a:buClrTx/>
              <a:buSzPct val="100000"/>
              <a:buFontTx/>
              <a:buChar char="•"/>
              <a:defRPr sz="2000">
                <a:solidFill>
                  <a:srgbClr val="000000"/>
                </a:solidFill>
              </a:defRPr>
            </a:pPr>
            <a:r>
              <a:t>The Gladstone Signal Spotting Challenge (GSSC)</a:t>
            </a:r>
          </a:p>
          <a:p>
            <a:pPr marL="150394" indent="-150394">
              <a:buClrTx/>
              <a:buSzPct val="100000"/>
              <a:buFontTx/>
              <a:buChar char="•"/>
              <a:defRPr sz="2000">
                <a:solidFill>
                  <a:srgbClr val="000000"/>
                </a:solidFill>
              </a:defRPr>
            </a:pPr>
            <a:r>
              <a:t> Build and install a Grape Personal Space Weather Station (PSWS)</a:t>
            </a: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 name="FoEIS Events"/>
          <p:cNvSpPr txBox="1">
            <a:spLocks noGrp="1"/>
          </p:cNvSpPr>
          <p:nvPr>
            <p:ph type="title"/>
          </p:nvPr>
        </p:nvSpPr>
        <p:spPr>
          <a:xfrm>
            <a:off x="178115" y="70545"/>
            <a:ext cx="7998291" cy="526389"/>
          </a:xfrm>
          <a:prstGeom prst="rect">
            <a:avLst/>
          </a:prstGeom>
        </p:spPr>
        <p:txBody>
          <a:bodyPr lIns="34289" tIns="34289" rIns="34289" bIns="34289"/>
          <a:lstStyle>
            <a:lvl1pPr defTabSz="685800">
              <a:lnSpc>
                <a:spcPct val="100000"/>
              </a:lnSpc>
              <a:defRPr sz="2600">
                <a:solidFill>
                  <a:srgbClr val="0096FF"/>
                </a:solidFill>
                <a:latin typeface="+mn-lt"/>
                <a:ea typeface="+mn-ea"/>
                <a:cs typeface="+mn-cs"/>
                <a:sym typeface="Arial"/>
              </a:defRPr>
            </a:lvl1pPr>
          </a:lstStyle>
          <a:p>
            <a:r>
              <a:t>FoEIS Events</a:t>
            </a:r>
          </a:p>
        </p:txBody>
      </p:sp>
      <p:sp>
        <p:nvSpPr>
          <p:cNvPr id="295" name="Slide Number"/>
          <p:cNvSpPr txBox="1">
            <a:spLocks noGrp="1"/>
          </p:cNvSpPr>
          <p:nvPr>
            <p:ph type="sldNum" sz="quarter" idx="4294967295"/>
          </p:nvPr>
        </p:nvSpPr>
        <p:spPr>
          <a:xfrm>
            <a:off x="4303406" y="4814496"/>
            <a:ext cx="250796" cy="24139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89" tIns="34289" rIns="34289" bIns="34289" anchor="t"/>
          <a:lstStyle>
            <a:lvl1pPr>
              <a:defRPr>
                <a:solidFill>
                  <a:srgbClr val="FFFFFF"/>
                </a:solidFill>
              </a:defRPr>
            </a:lvl1pPr>
          </a:lstStyle>
          <a:p>
            <a:fld id="{86CB4B4D-7CA3-9044-876B-883B54F8677D}" type="slidenum">
              <a:rPr/>
              <a:t>18</a:t>
            </a:fld>
            <a:endParaRPr/>
          </a:p>
        </p:txBody>
      </p:sp>
      <p:pic>
        <p:nvPicPr>
          <p:cNvPr id="296" name="Image Gallery" descr="Image Gallery"/>
          <p:cNvPicPr>
            <a:picLocks noChangeAspect="1"/>
          </p:cNvPicPr>
          <p:nvPr/>
        </p:nvPicPr>
        <p:blipFill>
          <a:blip r:embed="rId3"/>
          <a:srcRect t="6050" b="6050"/>
          <a:stretch>
            <a:fillRect/>
          </a:stretch>
        </p:blipFill>
        <p:spPr>
          <a:xfrm>
            <a:off x="801492" y="801999"/>
            <a:ext cx="7541016" cy="2018986"/>
          </a:xfrm>
          <a:prstGeom prst="rect">
            <a:avLst/>
          </a:prstGeom>
          <a:ln w="12700">
            <a:miter lim="400000"/>
          </a:ln>
        </p:spPr>
      </p:pic>
      <p:sp>
        <p:nvSpPr>
          <p:cNvPr id="297" name="Ionospheric layer height experiment:  Time Delay of Arrival Event…"/>
          <p:cNvSpPr txBox="1">
            <a:spLocks noGrp="1"/>
          </p:cNvSpPr>
          <p:nvPr>
            <p:ph type="body" sz="half" idx="1"/>
          </p:nvPr>
        </p:nvSpPr>
        <p:spPr>
          <a:xfrm>
            <a:off x="744384" y="3040546"/>
            <a:ext cx="8192090" cy="1379690"/>
          </a:xfrm>
          <a:prstGeom prst="rect">
            <a:avLst/>
          </a:prstGeom>
        </p:spPr>
        <p:txBody>
          <a:bodyPr/>
          <a:lstStyle/>
          <a:p>
            <a:pPr marL="150394" indent="-150394">
              <a:buClrTx/>
              <a:buSzPct val="100000"/>
              <a:buFontTx/>
              <a:buChar char="•"/>
              <a:defRPr sz="2000">
                <a:solidFill>
                  <a:srgbClr val="000000"/>
                </a:solidFill>
              </a:defRPr>
            </a:pPr>
            <a:r>
              <a:t>Ionospheric layer height experiment:  Time Delay of Arrival Event</a:t>
            </a:r>
          </a:p>
          <a:p>
            <a:pPr marL="150394" indent="-150394">
              <a:buClrTx/>
              <a:buSzPct val="100000"/>
              <a:buFontTx/>
              <a:buChar char="•"/>
              <a:defRPr sz="2000">
                <a:solidFill>
                  <a:srgbClr val="000000"/>
                </a:solidFill>
              </a:defRPr>
            </a:pPr>
            <a:r>
              <a:t>MW (medium wave band) recordings of AM broadcast stations</a:t>
            </a:r>
          </a:p>
          <a:p>
            <a:pPr marL="150394" indent="-150394">
              <a:buClrTx/>
              <a:buSzPct val="100000"/>
              <a:buFontTx/>
              <a:buChar char="•"/>
              <a:defRPr sz="2000">
                <a:solidFill>
                  <a:srgbClr val="000000"/>
                </a:solidFill>
              </a:defRPr>
            </a:pPr>
            <a:r>
              <a:t>VLF enthusiasts:  Monitor the 630, 2200 meter and lower bands</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 name="Title 1"/>
          <p:cNvSpPr txBox="1">
            <a:spLocks noGrp="1"/>
          </p:cNvSpPr>
          <p:nvPr>
            <p:ph type="title"/>
          </p:nvPr>
        </p:nvSpPr>
        <p:spPr>
          <a:xfrm>
            <a:off x="178918" y="110070"/>
            <a:ext cx="7543801" cy="532498"/>
          </a:xfrm>
          <a:prstGeom prst="rect">
            <a:avLst/>
          </a:prstGeom>
        </p:spPr>
        <p:txBody>
          <a:bodyPr>
            <a:normAutofit fontScale="90000"/>
          </a:bodyPr>
          <a:lstStyle>
            <a:lvl1pPr defTabSz="768095">
              <a:defRPr sz="3024">
                <a:solidFill>
                  <a:srgbClr val="0096FF"/>
                </a:solidFill>
              </a:defRPr>
            </a:lvl1pPr>
          </a:lstStyle>
          <a:p>
            <a:r>
              <a:t>Solar Eclipse QSO Party:  The More the Merrier</a:t>
            </a:r>
          </a:p>
        </p:txBody>
      </p:sp>
      <p:sp>
        <p:nvSpPr>
          <p:cNvPr id="300" name="Text Placeholder 2"/>
          <p:cNvSpPr txBox="1">
            <a:spLocks noGrp="1"/>
          </p:cNvSpPr>
          <p:nvPr>
            <p:ph type="body" idx="1"/>
          </p:nvPr>
        </p:nvSpPr>
        <p:spPr>
          <a:xfrm>
            <a:off x="368839" y="1103833"/>
            <a:ext cx="8406322" cy="3106450"/>
          </a:xfrm>
          <a:prstGeom prst="rect">
            <a:avLst/>
          </a:prstGeom>
        </p:spPr>
        <p:txBody>
          <a:bodyPr/>
          <a:lstStyle/>
          <a:p>
            <a:pPr marL="150394" indent="-150394">
              <a:buClrTx/>
              <a:buSzPct val="100000"/>
              <a:buFontTx/>
              <a:buChar char="•"/>
              <a:defRPr sz="2000"/>
            </a:pPr>
            <a:r>
              <a:t>A QSO Party involves hundreds of hams operating the HF bands (6-160 meters) simultaneously - resulting in thousands of QSOs and spots per hour</a:t>
            </a:r>
          </a:p>
          <a:p>
            <a:pPr marL="150394" indent="-150394">
              <a:buClrTx/>
              <a:buSzPct val="100000"/>
              <a:buFontTx/>
              <a:buChar char="•"/>
              <a:defRPr sz="2000"/>
            </a:pPr>
            <a:r>
              <a:t>It’s ham radio’s version of a cocktail party - in a really, really big room (potentially the entire Earth)</a:t>
            </a:r>
          </a:p>
          <a:p>
            <a:pPr marL="150394" indent="-150394">
              <a:buClrTx/>
              <a:buSzPct val="100000"/>
              <a:buFontTx/>
              <a:buChar char="•"/>
              <a:defRPr sz="2000"/>
            </a:pPr>
            <a:r>
              <a:t>CW, SSB and FT4/FT8 QSOs are welcome</a:t>
            </a:r>
          </a:p>
          <a:p>
            <a:pPr marL="150394" indent="-150394">
              <a:buClrTx/>
              <a:buSzPct val="100000"/>
              <a:buFontTx/>
              <a:buChar char="•"/>
              <a:defRPr sz="2000"/>
            </a:pPr>
            <a:r>
              <a:t>Popular contesting software such as N1MM+ directly supports the SEQP</a:t>
            </a:r>
          </a:p>
          <a:p>
            <a:pPr marL="150394" indent="-150394">
              <a:buClrTx/>
              <a:buSzPct val="100000"/>
              <a:buFontTx/>
              <a:buChar char="•"/>
              <a:defRPr sz="2000"/>
            </a:pPr>
            <a:r>
              <a:t>Log and spot data will contribute to scientific research on the ionosphere. (Past research results can be found at </a:t>
            </a:r>
            <a:r>
              <a:rPr u="sng">
                <a:solidFill>
                  <a:srgbClr val="2998E3"/>
                </a:solidFill>
                <a:uFill>
                  <a:solidFill>
                    <a:srgbClr val="2998E3"/>
                  </a:solidFill>
                </a:uFill>
                <a:hlinkClick r:id="rId3"/>
              </a:rPr>
              <a:t>hamsci.org</a:t>
            </a:r>
            <a:r>
              <a:t>, search on ‘2017 eclipse’.)</a:t>
            </a:r>
          </a:p>
        </p:txBody>
      </p:sp>
      <p:sp>
        <p:nvSpPr>
          <p:cNvPr id="301" name="Slide Number"/>
          <p:cNvSpPr txBox="1">
            <a:spLocks noGrp="1"/>
          </p:cNvSpPr>
          <p:nvPr>
            <p:ph type="sldNum" sz="quarter" idx="4294967295"/>
          </p:nvPr>
        </p:nvSpPr>
        <p:spPr>
          <a:xfrm>
            <a:off x="4338939" y="4803066"/>
            <a:ext cx="249936" cy="26425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lstStyle>
            <a:lvl1pPr>
              <a:defRPr>
                <a:solidFill>
                  <a:srgbClr val="FFFFFF"/>
                </a:solidFill>
              </a:defRPr>
            </a:lvl1pPr>
          </a:lstStyle>
          <a:p>
            <a:fld id="{86CB4B4D-7CA3-9044-876B-883B54F8677D}" type="slidenum">
              <a:rPr/>
              <a:t>19</a:t>
            </a:fld>
            <a:endParaRP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 name="Title 1"/>
          <p:cNvSpPr txBox="1">
            <a:spLocks noGrp="1"/>
          </p:cNvSpPr>
          <p:nvPr>
            <p:ph type="title"/>
          </p:nvPr>
        </p:nvSpPr>
        <p:spPr>
          <a:xfrm>
            <a:off x="157450" y="110070"/>
            <a:ext cx="7543801" cy="532498"/>
          </a:xfrm>
          <a:prstGeom prst="rect">
            <a:avLst/>
          </a:prstGeom>
        </p:spPr>
        <p:txBody>
          <a:bodyPr>
            <a:normAutofit fontScale="90000"/>
          </a:bodyPr>
          <a:lstStyle>
            <a:lvl1pPr defTabSz="896111">
              <a:defRPr sz="3528">
                <a:solidFill>
                  <a:srgbClr val="0096FF"/>
                </a:solidFill>
              </a:defRPr>
            </a:lvl1pPr>
          </a:lstStyle>
          <a:p>
            <a:r>
              <a:t>SEQP FAQs and Rules</a:t>
            </a:r>
          </a:p>
        </p:txBody>
      </p:sp>
      <p:sp>
        <p:nvSpPr>
          <p:cNvPr id="304" name="Text Placeholder 2"/>
          <p:cNvSpPr txBox="1">
            <a:spLocks noGrp="1"/>
          </p:cNvSpPr>
          <p:nvPr>
            <p:ph type="body" sz="half" idx="1"/>
          </p:nvPr>
        </p:nvSpPr>
        <p:spPr>
          <a:xfrm>
            <a:off x="304414" y="1094949"/>
            <a:ext cx="3458141" cy="2815085"/>
          </a:xfrm>
          <a:prstGeom prst="rect">
            <a:avLst/>
          </a:prstGeom>
        </p:spPr>
        <p:txBody>
          <a:bodyPr/>
          <a:lstStyle/>
          <a:p>
            <a:pPr marL="150394" indent="-150394">
              <a:buClrTx/>
              <a:buSzPct val="100000"/>
              <a:buFontTx/>
              <a:buChar char="•"/>
            </a:pPr>
            <a:r>
              <a:t>6-160 meters (non-WARC bands) using CW, SSB and digital modes like FT8</a:t>
            </a:r>
          </a:p>
          <a:p>
            <a:pPr marL="150394" indent="-150394">
              <a:buClrTx/>
              <a:buSzPct val="100000"/>
              <a:buFontTx/>
              <a:buChar char="•"/>
            </a:pPr>
            <a:r>
              <a:t>The HamSCI website is the ultimate resource:</a:t>
            </a:r>
          </a:p>
          <a:p>
            <a:pPr marL="150394" indent="-150394">
              <a:buClrTx/>
              <a:buSzPct val="100000"/>
              <a:buFontTx/>
              <a:buChar char="•"/>
            </a:pPr>
            <a:r>
              <a:rPr u="sng">
                <a:solidFill>
                  <a:srgbClr val="2998E3"/>
                </a:solidFill>
                <a:uFill>
                  <a:solidFill>
                    <a:srgbClr val="2998E3"/>
                  </a:solidFill>
                </a:uFill>
                <a:hlinkClick r:id="rId3"/>
              </a:rPr>
              <a:t>https://hamsci.org/contest-info</a:t>
            </a:r>
          </a:p>
          <a:p>
            <a:pPr marL="150394" indent="-150394">
              <a:buClrTx/>
              <a:buSzPct val="100000"/>
              <a:buFontTx/>
              <a:buChar char="•"/>
            </a:pPr>
            <a:r>
              <a:rPr u="sng">
                <a:solidFill>
                  <a:srgbClr val="2998E3"/>
                </a:solidFill>
                <a:uFill>
                  <a:solidFill>
                    <a:srgbClr val="2998E3"/>
                  </a:solidFill>
                </a:uFill>
                <a:hlinkClick r:id="rId4"/>
              </a:rPr>
              <a:t>https://hamsci.org/seqp-faqs</a:t>
            </a:r>
          </a:p>
          <a:p>
            <a:pPr marL="150394" indent="-150394">
              <a:buClrTx/>
              <a:buSzPct val="100000"/>
              <a:buFontTx/>
              <a:buChar char="•"/>
            </a:pPr>
            <a:r>
              <a:rPr u="sng">
                <a:solidFill>
                  <a:srgbClr val="2998E3"/>
                </a:solidFill>
                <a:uFill>
                  <a:solidFill>
                    <a:srgbClr val="2998E3"/>
                  </a:solidFill>
                </a:uFill>
                <a:hlinkClick r:id="rId5"/>
              </a:rPr>
              <a:t>https://hamsci.org/seqp-rules</a:t>
            </a:r>
          </a:p>
          <a:p>
            <a:pPr marL="150394" indent="-150394">
              <a:buClrTx/>
              <a:buSzPct val="100000"/>
              <a:buFontTx/>
              <a:buChar char="•"/>
            </a:pPr>
            <a:r>
              <a:t>Certificates for all participants</a:t>
            </a:r>
          </a:p>
          <a:p>
            <a:pPr marL="150394" indent="-150394">
              <a:buClrTx/>
              <a:buSzPct val="100000"/>
              <a:buFontTx/>
              <a:buChar char="•"/>
            </a:pPr>
            <a:r>
              <a:t>Results will be published</a:t>
            </a:r>
          </a:p>
        </p:txBody>
      </p:sp>
      <p:grpSp>
        <p:nvGrpSpPr>
          <p:cNvPr id="307" name="Group"/>
          <p:cNvGrpSpPr/>
          <p:nvPr/>
        </p:nvGrpSpPr>
        <p:grpSpPr>
          <a:xfrm>
            <a:off x="4144336" y="778355"/>
            <a:ext cx="4731364" cy="3700784"/>
            <a:chOff x="0" y="0"/>
            <a:chExt cx="4731362" cy="3700782"/>
          </a:xfrm>
        </p:grpSpPr>
        <p:pic>
          <p:nvPicPr>
            <p:cNvPr id="305" name="Image" descr="Image"/>
            <p:cNvPicPr>
              <a:picLocks noChangeAspect="1"/>
            </p:cNvPicPr>
            <p:nvPr/>
          </p:nvPicPr>
          <p:blipFill>
            <a:blip r:embed="rId6"/>
            <a:stretch>
              <a:fillRect/>
            </a:stretch>
          </p:blipFill>
          <p:spPr>
            <a:xfrm>
              <a:off x="27247" y="293582"/>
              <a:ext cx="4688882" cy="3407201"/>
            </a:xfrm>
            <a:prstGeom prst="rect">
              <a:avLst/>
            </a:prstGeom>
            <a:ln w="25400" cap="flat">
              <a:solidFill>
                <a:srgbClr val="000000"/>
              </a:solidFill>
              <a:prstDash val="solid"/>
              <a:miter lim="400000"/>
            </a:ln>
            <a:effectLst/>
          </p:spPr>
        </p:pic>
        <p:pic>
          <p:nvPicPr>
            <p:cNvPr id="306" name="Image" descr="Image"/>
            <p:cNvPicPr>
              <a:picLocks noChangeAspect="1"/>
            </p:cNvPicPr>
            <p:nvPr/>
          </p:nvPicPr>
          <p:blipFill>
            <a:blip r:embed="rId7"/>
            <a:stretch>
              <a:fillRect/>
            </a:stretch>
          </p:blipFill>
          <p:spPr>
            <a:xfrm>
              <a:off x="0" y="0"/>
              <a:ext cx="4731363" cy="286998"/>
            </a:xfrm>
            <a:prstGeom prst="rect">
              <a:avLst/>
            </a:prstGeom>
            <a:ln w="12700" cap="flat">
              <a:noFill/>
              <a:miter lim="400000"/>
            </a:ln>
            <a:effectLst/>
          </p:spPr>
        </p:pic>
      </p:grpSp>
      <p:sp>
        <p:nvSpPr>
          <p:cNvPr id="308" name="Slide Number"/>
          <p:cNvSpPr txBox="1">
            <a:spLocks noGrp="1"/>
          </p:cNvSpPr>
          <p:nvPr>
            <p:ph type="sldNum" sz="quarter" idx="4294967295"/>
          </p:nvPr>
        </p:nvSpPr>
        <p:spPr>
          <a:xfrm>
            <a:off x="4295971" y="4803066"/>
            <a:ext cx="282169" cy="26425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lstStyle>
            <a:lvl1pPr>
              <a:defRPr>
                <a:solidFill>
                  <a:srgbClr val="FFFFFF"/>
                </a:solidFill>
              </a:defRPr>
            </a:lvl1pPr>
          </a:lstStyle>
          <a:p>
            <a:fld id="{86CB4B4D-7CA3-9044-876B-883B54F8677D}" type="slidenum">
              <a:rPr/>
              <a:t>20</a:t>
            </a:fld>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3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 grpId="1" animBg="1" advAuto="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 name="Title 1"/>
          <p:cNvSpPr txBox="1">
            <a:spLocks noGrp="1"/>
          </p:cNvSpPr>
          <p:nvPr>
            <p:ph type="title"/>
          </p:nvPr>
        </p:nvSpPr>
        <p:spPr>
          <a:xfrm>
            <a:off x="146716" y="171143"/>
            <a:ext cx="7543801" cy="532498"/>
          </a:xfrm>
          <a:prstGeom prst="rect">
            <a:avLst/>
          </a:prstGeom>
        </p:spPr>
        <p:txBody>
          <a:bodyPr>
            <a:normAutofit fontScale="90000"/>
          </a:bodyPr>
          <a:lstStyle>
            <a:lvl1pPr defTabSz="896111">
              <a:defRPr sz="3528">
                <a:solidFill>
                  <a:srgbClr val="0096FF"/>
                </a:solidFill>
              </a:defRPr>
            </a:lvl1pPr>
          </a:lstStyle>
          <a:p>
            <a:r>
              <a:t>Gladstone Signal Spotting Challenge</a:t>
            </a:r>
          </a:p>
        </p:txBody>
      </p:sp>
      <p:sp>
        <p:nvSpPr>
          <p:cNvPr id="311" name="Text Placeholder 2"/>
          <p:cNvSpPr txBox="1">
            <a:spLocks noGrp="1"/>
          </p:cNvSpPr>
          <p:nvPr>
            <p:ph type="body" sz="half" idx="1"/>
          </p:nvPr>
        </p:nvSpPr>
        <p:spPr>
          <a:xfrm>
            <a:off x="327914" y="833654"/>
            <a:ext cx="8488172" cy="1511015"/>
          </a:xfrm>
          <a:prstGeom prst="rect">
            <a:avLst/>
          </a:prstGeom>
        </p:spPr>
        <p:txBody>
          <a:bodyPr/>
          <a:lstStyle/>
          <a:p>
            <a:pPr marL="150394" indent="-150394">
              <a:buClrTx/>
              <a:buSzPct val="100000"/>
              <a:buFontTx/>
              <a:buChar char="•"/>
            </a:pPr>
            <a:r>
              <a:t>The GSSC is for those who transmit and/or receive WSPR (</a:t>
            </a:r>
            <a:r>
              <a:rPr b="1"/>
              <a:t>W</a:t>
            </a:r>
            <a:r>
              <a:t>eak </a:t>
            </a:r>
            <a:r>
              <a:rPr b="1"/>
              <a:t>S</a:t>
            </a:r>
            <a:r>
              <a:t>ignal </a:t>
            </a:r>
            <a:r>
              <a:rPr b="1"/>
              <a:t>P</a:t>
            </a:r>
            <a:r>
              <a:t>ropagation </a:t>
            </a:r>
            <a:r>
              <a:rPr b="1"/>
              <a:t>R</a:t>
            </a:r>
            <a:r>
              <a:t>eporter, c. 2010) or FST4W.</a:t>
            </a:r>
          </a:p>
          <a:p>
            <a:pPr marL="150394" indent="-150394">
              <a:buClrTx/>
              <a:buSzPct val="100000"/>
              <a:buFontTx/>
              <a:buChar char="•"/>
            </a:pPr>
            <a:r>
              <a:t>WSPR is a mode commonly used for propagation studies. Its data lends itself to ‘big data analytics’ and visualization.  FST4W is a similar, but higher performance mode.</a:t>
            </a:r>
          </a:p>
          <a:p>
            <a:pPr marL="150394" indent="-150394">
              <a:buClrTx/>
              <a:buSzPct val="100000"/>
              <a:buFontTx/>
              <a:buChar char="•"/>
            </a:pPr>
            <a:r>
              <a:t>Equipment needs are very simple - racks full of gear are definitely </a:t>
            </a:r>
            <a:r>
              <a:rPr i="1"/>
              <a:t>not</a:t>
            </a:r>
            <a:r>
              <a:t> required!</a:t>
            </a:r>
          </a:p>
        </p:txBody>
      </p:sp>
      <p:pic>
        <p:nvPicPr>
          <p:cNvPr id="312" name="WSPR-Transmitter-scaled.jpg" descr="WSPR-Transmitter-scaled.jpg"/>
          <p:cNvPicPr>
            <a:picLocks noChangeAspect="1"/>
          </p:cNvPicPr>
          <p:nvPr/>
        </p:nvPicPr>
        <p:blipFill>
          <a:blip r:embed="rId3"/>
          <a:stretch>
            <a:fillRect/>
          </a:stretch>
        </p:blipFill>
        <p:spPr>
          <a:xfrm>
            <a:off x="1280149" y="2474682"/>
            <a:ext cx="2943472" cy="2024787"/>
          </a:xfrm>
          <a:prstGeom prst="rect">
            <a:avLst/>
          </a:prstGeom>
          <a:ln w="12700">
            <a:miter lim="400000"/>
          </a:ln>
        </p:spPr>
      </p:pic>
      <p:sp>
        <p:nvSpPr>
          <p:cNvPr id="313" name="Simple Raspberry Pi based WSPR…"/>
          <p:cNvSpPr txBox="1"/>
          <p:nvPr/>
        </p:nvSpPr>
        <p:spPr>
          <a:xfrm>
            <a:off x="4388915" y="3348404"/>
            <a:ext cx="2943472" cy="49202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r>
              <a:t>Simple Raspberry Pi based WSPR</a:t>
            </a:r>
          </a:p>
          <a:p>
            <a:r>
              <a:t>Transmitter, courtesy </a:t>
            </a:r>
            <a:r>
              <a:rPr u="sng">
                <a:solidFill>
                  <a:srgbClr val="2998E3"/>
                </a:solidFill>
                <a:uFill>
                  <a:solidFill>
                    <a:srgbClr val="2998E3"/>
                  </a:solidFill>
                </a:uFill>
                <a:hlinkClick r:id="rId4"/>
              </a:rPr>
              <a:t>https://tapr.org</a:t>
            </a:r>
          </a:p>
        </p:txBody>
      </p:sp>
      <p:sp>
        <p:nvSpPr>
          <p:cNvPr id="314" name="Slide Number"/>
          <p:cNvSpPr txBox="1">
            <a:spLocks noGrp="1"/>
          </p:cNvSpPr>
          <p:nvPr>
            <p:ph type="sldNum" sz="quarter" idx="4294967295"/>
          </p:nvPr>
        </p:nvSpPr>
        <p:spPr>
          <a:xfrm>
            <a:off x="4247799" y="4790366"/>
            <a:ext cx="341076" cy="26425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lstStyle>
            <a:lvl1pPr>
              <a:defRPr>
                <a:solidFill>
                  <a:srgbClr val="FFFFFF"/>
                </a:solidFill>
              </a:defRPr>
            </a:lvl1pPr>
          </a:lstStyle>
          <a:p>
            <a:fld id="{86CB4B4D-7CA3-9044-876B-883B54F8677D}" type="slidenum">
              <a:rPr/>
              <a:t>21</a:t>
            </a:fld>
            <a:endParaRP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 name="Title 1"/>
          <p:cNvSpPr txBox="1">
            <a:spLocks noGrp="1"/>
          </p:cNvSpPr>
          <p:nvPr>
            <p:ph type="title"/>
          </p:nvPr>
        </p:nvSpPr>
        <p:spPr>
          <a:xfrm>
            <a:off x="157450" y="149675"/>
            <a:ext cx="7543801" cy="532498"/>
          </a:xfrm>
          <a:prstGeom prst="rect">
            <a:avLst/>
          </a:prstGeom>
        </p:spPr>
        <p:txBody>
          <a:bodyPr>
            <a:normAutofit fontScale="90000"/>
          </a:bodyPr>
          <a:lstStyle>
            <a:lvl1pPr defTabSz="896111">
              <a:defRPr sz="3528">
                <a:solidFill>
                  <a:srgbClr val="0096FF"/>
                </a:solidFill>
              </a:defRPr>
            </a:lvl1pPr>
          </a:lstStyle>
          <a:p>
            <a:r>
              <a:t>Gladstone Signal Spotting Challenge</a:t>
            </a:r>
          </a:p>
        </p:txBody>
      </p:sp>
      <p:sp>
        <p:nvSpPr>
          <p:cNvPr id="317" name="Text Placeholder 2"/>
          <p:cNvSpPr txBox="1">
            <a:spLocks noGrp="1"/>
          </p:cNvSpPr>
          <p:nvPr>
            <p:ph type="body" sz="quarter" idx="1"/>
          </p:nvPr>
        </p:nvSpPr>
        <p:spPr>
          <a:xfrm>
            <a:off x="518692" y="850702"/>
            <a:ext cx="8152336" cy="631642"/>
          </a:xfrm>
          <a:prstGeom prst="rect">
            <a:avLst/>
          </a:prstGeom>
        </p:spPr>
        <p:txBody>
          <a:bodyPr/>
          <a:lstStyle/>
          <a:p>
            <a:pPr marL="150394" indent="-150394">
              <a:buClrTx/>
              <a:buSzPct val="100000"/>
              <a:buFontTx/>
              <a:buChar char="•"/>
            </a:pPr>
            <a:r>
              <a:t>Should appeal to those already interested in radio wave propagation</a:t>
            </a:r>
          </a:p>
          <a:p>
            <a:pPr marL="150394" indent="-150394">
              <a:buClrTx/>
              <a:buSzPct val="100000"/>
              <a:buFontTx/>
              <a:buChar char="•"/>
            </a:pPr>
            <a:r>
              <a:t>Learn more at </a:t>
            </a:r>
            <a:r>
              <a:rPr u="sng">
                <a:solidFill>
                  <a:srgbClr val="2998E3"/>
                </a:solidFill>
                <a:uFill>
                  <a:solidFill>
                    <a:srgbClr val="2998E3"/>
                  </a:solidFill>
                </a:uFill>
                <a:hlinkClick r:id="rId3"/>
              </a:rPr>
              <a:t>WSPR.live</a:t>
            </a:r>
            <a:r>
              <a:t> or </a:t>
            </a:r>
            <a:r>
              <a:rPr u="sng">
                <a:solidFill>
                  <a:srgbClr val="2998E3"/>
                </a:solidFill>
                <a:uFill>
                  <a:solidFill>
                    <a:srgbClr val="2998E3"/>
                  </a:solidFill>
                </a:uFill>
                <a:hlinkClick r:id="rId4"/>
              </a:rPr>
              <a:t>WSPRdaemon.org</a:t>
            </a:r>
          </a:p>
        </p:txBody>
      </p:sp>
      <p:pic>
        <p:nvPicPr>
          <p:cNvPr id="318" name="Image" descr="Image"/>
          <p:cNvPicPr>
            <a:picLocks noChangeAspect="1"/>
          </p:cNvPicPr>
          <p:nvPr/>
        </p:nvPicPr>
        <p:blipFill>
          <a:blip r:embed="rId5"/>
          <a:stretch>
            <a:fillRect/>
          </a:stretch>
        </p:blipFill>
        <p:spPr>
          <a:xfrm>
            <a:off x="22860" y="1419560"/>
            <a:ext cx="9144001" cy="3414840"/>
          </a:xfrm>
          <a:prstGeom prst="rect">
            <a:avLst/>
          </a:prstGeom>
          <a:ln w="12700">
            <a:miter lim="400000"/>
          </a:ln>
        </p:spPr>
      </p:pic>
      <p:sp>
        <p:nvSpPr>
          <p:cNvPr id="319" name="Slide Number"/>
          <p:cNvSpPr txBox="1">
            <a:spLocks noGrp="1"/>
          </p:cNvSpPr>
          <p:nvPr>
            <p:ph type="sldNum" sz="quarter" idx="4294967295"/>
          </p:nvPr>
        </p:nvSpPr>
        <p:spPr>
          <a:xfrm>
            <a:off x="4312486" y="4790366"/>
            <a:ext cx="287123" cy="26425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lstStyle>
            <a:lvl1pPr>
              <a:defRPr>
                <a:solidFill>
                  <a:srgbClr val="FFFFFF"/>
                </a:solidFill>
              </a:defRPr>
            </a:lvl1pPr>
          </a:lstStyle>
          <a:p>
            <a:fld id="{86CB4B4D-7CA3-9044-876B-883B54F8677D}" type="slidenum">
              <a:rPr/>
              <a:t>22</a:t>
            </a:fld>
            <a:endParaRPr/>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 name="Title 1"/>
          <p:cNvSpPr txBox="1">
            <a:spLocks noGrp="1"/>
          </p:cNvSpPr>
          <p:nvPr>
            <p:ph type="title"/>
          </p:nvPr>
        </p:nvSpPr>
        <p:spPr>
          <a:xfrm>
            <a:off x="146716" y="153244"/>
            <a:ext cx="7543801" cy="532498"/>
          </a:xfrm>
          <a:prstGeom prst="rect">
            <a:avLst/>
          </a:prstGeom>
        </p:spPr>
        <p:txBody>
          <a:bodyPr/>
          <a:lstStyle>
            <a:lvl1pPr defTabSz="685800">
              <a:lnSpc>
                <a:spcPct val="100000"/>
              </a:lnSpc>
              <a:defRPr sz="2800">
                <a:solidFill>
                  <a:srgbClr val="0096FF"/>
                </a:solidFill>
                <a:latin typeface="+mn-lt"/>
                <a:ea typeface="+mn-ea"/>
                <a:cs typeface="+mn-cs"/>
                <a:sym typeface="Arial"/>
              </a:defRPr>
            </a:lvl1pPr>
          </a:lstStyle>
          <a:p>
            <a:r>
              <a:t>Gladstone Signal Spotting Challenge</a:t>
            </a:r>
          </a:p>
        </p:txBody>
      </p:sp>
      <p:sp>
        <p:nvSpPr>
          <p:cNvPr id="322" name="Text Placeholder 2"/>
          <p:cNvSpPr txBox="1">
            <a:spLocks noGrp="1"/>
          </p:cNvSpPr>
          <p:nvPr>
            <p:ph type="body" sz="quarter" idx="1"/>
          </p:nvPr>
        </p:nvSpPr>
        <p:spPr>
          <a:xfrm>
            <a:off x="605578" y="1241487"/>
            <a:ext cx="3209325" cy="2551241"/>
          </a:xfrm>
          <a:prstGeom prst="rect">
            <a:avLst/>
          </a:prstGeom>
        </p:spPr>
        <p:txBody>
          <a:bodyPr/>
          <a:lstStyle/>
          <a:p>
            <a:pPr marL="150394" indent="-150394">
              <a:buClrTx/>
              <a:buSzPct val="100000"/>
              <a:buFontTx/>
              <a:buChar char="•"/>
            </a:pPr>
            <a:r>
              <a:t>The HamSCI website has details on the Challenge and links to WSPR and FST4W information</a:t>
            </a:r>
          </a:p>
          <a:p>
            <a:pPr marL="150394" indent="-150394">
              <a:buClrTx/>
              <a:buSzPct val="100000"/>
              <a:buFontTx/>
              <a:buChar char="•"/>
            </a:pPr>
            <a:r>
              <a:rPr u="sng">
                <a:solidFill>
                  <a:srgbClr val="2998E3"/>
                </a:solidFill>
                <a:uFill>
                  <a:solidFill>
                    <a:srgbClr val="2998E3"/>
                  </a:solidFill>
                </a:uFill>
                <a:hlinkClick r:id="rId3"/>
              </a:rPr>
              <a:t>https://hamsci.org/contest-info</a:t>
            </a:r>
          </a:p>
          <a:p>
            <a:pPr marL="150394" indent="-150394">
              <a:buClrTx/>
              <a:buSzPct val="100000"/>
              <a:buFontTx/>
              <a:buChar char="•"/>
            </a:pPr>
            <a:r>
              <a:rPr u="sng">
                <a:solidFill>
                  <a:srgbClr val="2998E3"/>
                </a:solidFill>
                <a:uFill>
                  <a:solidFill>
                    <a:srgbClr val="2998E3"/>
                  </a:solidFill>
                </a:uFill>
                <a:hlinkClick r:id="rId4"/>
              </a:rPr>
              <a:t>https://hamsci.org/gssc-faqs</a:t>
            </a:r>
          </a:p>
          <a:p>
            <a:pPr marL="150394" indent="-150394">
              <a:buClrTx/>
              <a:buSzPct val="100000"/>
              <a:buFontTx/>
              <a:buChar char="•"/>
            </a:pPr>
            <a:r>
              <a:rPr u="sng">
                <a:solidFill>
                  <a:srgbClr val="2998E3"/>
                </a:solidFill>
                <a:uFill>
                  <a:solidFill>
                    <a:srgbClr val="2998E3"/>
                  </a:solidFill>
                </a:uFill>
                <a:hlinkClick r:id="rId5"/>
              </a:rPr>
              <a:t>https://hamsci.org/gssc-rules</a:t>
            </a:r>
          </a:p>
          <a:p>
            <a:pPr marL="150394" indent="-150394">
              <a:buClrTx/>
              <a:buSzPct val="100000"/>
              <a:buFontTx/>
              <a:buChar char="•"/>
            </a:pPr>
            <a:r>
              <a:t>The 2023 results have been published at </a:t>
            </a:r>
            <a:r>
              <a:rPr u="sng">
                <a:solidFill>
                  <a:srgbClr val="2998E3"/>
                </a:solidFill>
                <a:uFill>
                  <a:solidFill>
                    <a:srgbClr val="2998E3"/>
                  </a:solidFill>
                </a:uFill>
                <a:hlinkClick r:id="rId6"/>
              </a:rPr>
              <a:t>https://hamsci.org/foeis-results</a:t>
            </a:r>
          </a:p>
        </p:txBody>
      </p:sp>
      <p:grpSp>
        <p:nvGrpSpPr>
          <p:cNvPr id="325" name="Group"/>
          <p:cNvGrpSpPr/>
          <p:nvPr/>
        </p:nvGrpSpPr>
        <p:grpSpPr>
          <a:xfrm>
            <a:off x="4488096" y="805277"/>
            <a:ext cx="3843707" cy="3682638"/>
            <a:chOff x="0" y="0"/>
            <a:chExt cx="3843706" cy="3682636"/>
          </a:xfrm>
        </p:grpSpPr>
        <p:pic>
          <p:nvPicPr>
            <p:cNvPr id="323" name="Image" descr="Image"/>
            <p:cNvPicPr>
              <a:picLocks noChangeAspect="1"/>
            </p:cNvPicPr>
            <p:nvPr/>
          </p:nvPicPr>
          <p:blipFill>
            <a:blip r:embed="rId7"/>
            <a:stretch>
              <a:fillRect/>
            </a:stretch>
          </p:blipFill>
          <p:spPr>
            <a:xfrm>
              <a:off x="16723" y="219666"/>
              <a:ext cx="3810261" cy="3462971"/>
            </a:xfrm>
            <a:prstGeom prst="rect">
              <a:avLst/>
            </a:prstGeom>
            <a:ln w="25400" cap="flat">
              <a:solidFill>
                <a:srgbClr val="000000"/>
              </a:solidFill>
              <a:prstDash val="solid"/>
              <a:miter lim="400000"/>
            </a:ln>
            <a:effectLst/>
          </p:spPr>
        </p:pic>
        <p:pic>
          <p:nvPicPr>
            <p:cNvPr id="324" name="Image" descr="Image"/>
            <p:cNvPicPr>
              <a:picLocks noChangeAspect="1"/>
            </p:cNvPicPr>
            <p:nvPr/>
          </p:nvPicPr>
          <p:blipFill>
            <a:blip r:embed="rId8"/>
            <a:stretch>
              <a:fillRect/>
            </a:stretch>
          </p:blipFill>
          <p:spPr>
            <a:xfrm>
              <a:off x="0" y="0"/>
              <a:ext cx="3843707" cy="233154"/>
            </a:xfrm>
            <a:prstGeom prst="rect">
              <a:avLst/>
            </a:prstGeom>
            <a:ln w="12700" cap="flat">
              <a:noFill/>
              <a:miter lim="400000"/>
            </a:ln>
            <a:effectLst/>
          </p:spPr>
        </p:pic>
      </p:grpSp>
      <p:sp>
        <p:nvSpPr>
          <p:cNvPr id="326" name="Slide Number"/>
          <p:cNvSpPr txBox="1">
            <a:spLocks noGrp="1"/>
          </p:cNvSpPr>
          <p:nvPr>
            <p:ph type="sldNum" sz="quarter" idx="4294967295"/>
          </p:nvPr>
        </p:nvSpPr>
        <p:spPr>
          <a:xfrm>
            <a:off x="4279876" y="4803066"/>
            <a:ext cx="298264" cy="26425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lstStyle>
            <a:lvl1pPr>
              <a:defRPr>
                <a:solidFill>
                  <a:srgbClr val="FFFFFF"/>
                </a:solidFill>
              </a:defRPr>
            </a:lvl1pPr>
          </a:lstStyle>
          <a:p>
            <a:fld id="{86CB4B4D-7CA3-9044-876B-883B54F8677D}" type="slidenum">
              <a:rPr/>
              <a:t>23</a:t>
            </a:fld>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3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5" grpId="1" animBg="1" advAuto="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 name="Grape Personal Space Weather Stations"/>
          <p:cNvSpPr txBox="1">
            <a:spLocks noGrp="1"/>
          </p:cNvSpPr>
          <p:nvPr>
            <p:ph type="title"/>
          </p:nvPr>
        </p:nvSpPr>
        <p:spPr>
          <a:xfrm>
            <a:off x="168184" y="124727"/>
            <a:ext cx="7543801" cy="532498"/>
          </a:xfrm>
          <a:prstGeom prst="rect">
            <a:avLst/>
          </a:prstGeom>
        </p:spPr>
        <p:txBody>
          <a:bodyPr>
            <a:normAutofit fontScale="90000"/>
          </a:bodyPr>
          <a:lstStyle>
            <a:lvl1pPr defTabSz="896111">
              <a:defRPr sz="3528">
                <a:solidFill>
                  <a:srgbClr val="0096FF"/>
                </a:solidFill>
              </a:defRPr>
            </a:lvl1pPr>
          </a:lstStyle>
          <a:p>
            <a:r>
              <a:t>Grape Personal Space Weather Stations</a:t>
            </a:r>
          </a:p>
        </p:txBody>
      </p:sp>
      <p:sp>
        <p:nvSpPr>
          <p:cNvPr id="331" name="The HamSCI PSWS Project is placing low-cost SDRs in dozens of locations all across the Americas.…"/>
          <p:cNvSpPr txBox="1">
            <a:spLocks noGrp="1"/>
          </p:cNvSpPr>
          <p:nvPr>
            <p:ph type="body" sz="half" idx="1"/>
          </p:nvPr>
        </p:nvSpPr>
        <p:spPr>
          <a:xfrm>
            <a:off x="538492" y="877157"/>
            <a:ext cx="3898028" cy="3427969"/>
          </a:xfrm>
          <a:prstGeom prst="rect">
            <a:avLst/>
          </a:prstGeom>
        </p:spPr>
        <p:txBody>
          <a:bodyPr>
            <a:noAutofit/>
          </a:bodyPr>
          <a:lstStyle/>
          <a:p>
            <a:pPr marL="0" indent="0">
              <a:buClrTx/>
              <a:buSzTx/>
              <a:buFontTx/>
              <a:buNone/>
              <a:defRPr sz="2000">
                <a:solidFill>
                  <a:srgbClr val="000000"/>
                </a:solidFill>
              </a:defRPr>
            </a:pPr>
            <a:r>
              <a:t>The HamSCI PSWS Project is placing low-cost SDRs in dozens of locations all across the Americas.</a:t>
            </a:r>
          </a:p>
          <a:p>
            <a:pPr marL="0" indent="0">
              <a:buClrTx/>
              <a:buSzTx/>
              <a:buFontTx/>
              <a:buNone/>
              <a:defRPr sz="1800">
                <a:solidFill>
                  <a:srgbClr val="000000"/>
                </a:solidFill>
              </a:defRPr>
            </a:pPr>
            <a:r>
              <a:t>The </a:t>
            </a:r>
            <a:r>
              <a:rPr sz="2000"/>
              <a:t>Grape PSWS serves  a very specific purpose:  Recording changes in the Earth's ionosphere through measurements of Doppler frequency shifts observed by monitoring, on a 24/7 basis, frequency standard stations such as </a:t>
            </a:r>
            <a:r>
              <a:rPr sz="2000" b="1">
                <a:hlinkClick r:id="rId3"/>
              </a:rPr>
              <a:t>WWV/H</a:t>
            </a:r>
            <a:r>
              <a:rPr sz="2000"/>
              <a:t> and </a:t>
            </a:r>
            <a:r>
              <a:rPr sz="2000" b="1">
                <a:hlinkClick r:id="rId4"/>
              </a:rPr>
              <a:t>CHU</a:t>
            </a:r>
            <a:r>
              <a:t>.</a:t>
            </a:r>
          </a:p>
        </p:txBody>
      </p:sp>
      <p:pic>
        <p:nvPicPr>
          <p:cNvPr id="332" name="Grape 1.12 Image.png" descr="Grape 1.12 Image.png"/>
          <p:cNvPicPr>
            <a:picLocks noChangeAspect="1"/>
          </p:cNvPicPr>
          <p:nvPr/>
        </p:nvPicPr>
        <p:blipFill>
          <a:blip r:embed="rId5"/>
          <a:stretch>
            <a:fillRect/>
          </a:stretch>
        </p:blipFill>
        <p:spPr>
          <a:xfrm>
            <a:off x="4775249" y="907377"/>
            <a:ext cx="3764839" cy="2464895"/>
          </a:xfrm>
          <a:prstGeom prst="rect">
            <a:avLst/>
          </a:prstGeom>
          <a:ln w="12700">
            <a:miter lim="400000"/>
          </a:ln>
        </p:spPr>
      </p:pic>
      <p:sp>
        <p:nvSpPr>
          <p:cNvPr id="333" name="Grape PSWS receiver/mixer board…"/>
          <p:cNvSpPr txBox="1"/>
          <p:nvPr/>
        </p:nvSpPr>
        <p:spPr>
          <a:xfrm>
            <a:off x="5205274" y="3536552"/>
            <a:ext cx="2904788" cy="63079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pPr algn="ctr">
              <a:spcBef>
                <a:spcPts val="600"/>
              </a:spcBef>
              <a:defRPr sz="1600">
                <a:latin typeface="Calibri"/>
                <a:ea typeface="Calibri"/>
                <a:cs typeface="Calibri"/>
                <a:sym typeface="Calibri"/>
              </a:defRPr>
            </a:pPr>
            <a:r>
              <a:t>Grape PSWS receiver/mixer board</a:t>
            </a:r>
          </a:p>
          <a:p>
            <a:pPr algn="ctr">
              <a:spcBef>
                <a:spcPts val="600"/>
              </a:spcBef>
              <a:defRPr sz="1600">
                <a:latin typeface="Calibri"/>
                <a:ea typeface="Calibri"/>
                <a:cs typeface="Calibri"/>
                <a:sym typeface="Calibri"/>
              </a:defRPr>
            </a:pPr>
            <a:r>
              <a:t> 0.88 x 1.56 inches</a:t>
            </a:r>
          </a:p>
        </p:txBody>
      </p:sp>
      <p:sp>
        <p:nvSpPr>
          <p:cNvPr id="334" name="Slide Number"/>
          <p:cNvSpPr txBox="1">
            <a:spLocks noGrp="1"/>
          </p:cNvSpPr>
          <p:nvPr>
            <p:ph type="sldNum" sz="quarter" idx="4294967295"/>
          </p:nvPr>
        </p:nvSpPr>
        <p:spPr>
          <a:xfrm>
            <a:off x="4297569" y="4803066"/>
            <a:ext cx="269838" cy="26425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lstStyle>
            <a:lvl1pPr>
              <a:defRPr>
                <a:solidFill>
                  <a:srgbClr val="FFFFFF"/>
                </a:solidFill>
              </a:defRPr>
            </a:lvl1pPr>
          </a:lstStyle>
          <a:p>
            <a:fld id="{86CB4B4D-7CA3-9044-876B-883B54F8677D}" type="slidenum">
              <a:rPr/>
              <a:t>24</a:t>
            </a:fld>
            <a:endParaRPr/>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 name="Grape PSWS - For More Information"/>
          <p:cNvSpPr txBox="1">
            <a:spLocks noGrp="1"/>
          </p:cNvSpPr>
          <p:nvPr>
            <p:ph type="title"/>
          </p:nvPr>
        </p:nvSpPr>
        <p:spPr>
          <a:xfrm>
            <a:off x="146716" y="106739"/>
            <a:ext cx="7543801" cy="532498"/>
          </a:xfrm>
          <a:prstGeom prst="rect">
            <a:avLst/>
          </a:prstGeom>
        </p:spPr>
        <p:txBody>
          <a:bodyPr>
            <a:normAutofit fontScale="90000"/>
          </a:bodyPr>
          <a:lstStyle>
            <a:lvl1pPr defTabSz="896111">
              <a:defRPr sz="3528">
                <a:solidFill>
                  <a:srgbClr val="0096FF"/>
                </a:solidFill>
              </a:defRPr>
            </a:lvl1pPr>
          </a:lstStyle>
          <a:p>
            <a:r>
              <a:t>Grape PSWS - For More Information</a:t>
            </a:r>
          </a:p>
        </p:txBody>
      </p:sp>
      <p:sp>
        <p:nvSpPr>
          <p:cNvPr id="337" name="A full explanation of the science behind the Grape PSWS, and the ways that the Grape system components achieve the scientific goals, are beyond the scope of this talk.…"/>
          <p:cNvSpPr txBox="1">
            <a:spLocks noGrp="1"/>
          </p:cNvSpPr>
          <p:nvPr>
            <p:ph type="body" sz="half" idx="1"/>
          </p:nvPr>
        </p:nvSpPr>
        <p:spPr>
          <a:xfrm>
            <a:off x="538492" y="877157"/>
            <a:ext cx="3898028" cy="3427969"/>
          </a:xfrm>
          <a:prstGeom prst="rect">
            <a:avLst/>
          </a:prstGeom>
        </p:spPr>
        <p:txBody>
          <a:bodyPr>
            <a:noAutofit/>
          </a:bodyPr>
          <a:lstStyle/>
          <a:p>
            <a:pPr marL="0" indent="0">
              <a:buClrTx/>
              <a:buSzTx/>
              <a:buFontTx/>
              <a:buNone/>
              <a:defRPr sz="2000">
                <a:solidFill>
                  <a:srgbClr val="000000"/>
                </a:solidFill>
              </a:defRPr>
            </a:pPr>
            <a:r>
              <a:t>A full explanation of the science behind the Grape PSWS, and the ways that the Grape system components achieve the scientific goals, are beyond the scope of this talk.</a:t>
            </a:r>
          </a:p>
          <a:p>
            <a:pPr marL="0" indent="0">
              <a:buClrTx/>
              <a:buSzTx/>
              <a:buFontTx/>
              <a:buNone/>
              <a:defRPr sz="1800">
                <a:solidFill>
                  <a:srgbClr val="000000"/>
                </a:solidFill>
              </a:defRPr>
            </a:pPr>
            <a:r>
              <a:t>In the simpl</a:t>
            </a:r>
            <a:r>
              <a:rPr sz="2000"/>
              <a:t>est of terms, the Sun greatly affects the ionosphere.  We can sense the bottomside of the ionosphere by measuring the received frequency of stations such as WWV to milliHertz precision.</a:t>
            </a:r>
          </a:p>
        </p:txBody>
      </p:sp>
      <p:pic>
        <p:nvPicPr>
          <p:cNvPr id="338" name="Doppler Diagram from K Collins.png" descr="Doppler Diagram from K Collins.png"/>
          <p:cNvPicPr>
            <a:picLocks noChangeAspect="1"/>
          </p:cNvPicPr>
          <p:nvPr/>
        </p:nvPicPr>
        <p:blipFill>
          <a:blip r:embed="rId3"/>
          <a:stretch>
            <a:fillRect/>
          </a:stretch>
        </p:blipFill>
        <p:spPr>
          <a:xfrm>
            <a:off x="4904989" y="889857"/>
            <a:ext cx="3665356" cy="2744813"/>
          </a:xfrm>
          <a:prstGeom prst="rect">
            <a:avLst/>
          </a:prstGeom>
          <a:ln w="25400">
            <a:solidFill>
              <a:srgbClr val="000000"/>
            </a:solidFill>
            <a:miter lim="400000"/>
          </a:ln>
        </p:spPr>
      </p:pic>
      <p:sp>
        <p:nvSpPr>
          <p:cNvPr id="339" name="Full details on how to build, how to participate and the science behind the PSWS, visit https://hamsci.org/grape"/>
          <p:cNvSpPr txBox="1"/>
          <p:nvPr/>
        </p:nvSpPr>
        <p:spPr>
          <a:xfrm>
            <a:off x="4892289" y="3779798"/>
            <a:ext cx="3690756" cy="73519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1500">
                <a:latin typeface="Calibri"/>
                <a:ea typeface="Calibri"/>
                <a:cs typeface="Calibri"/>
                <a:sym typeface="Calibri"/>
              </a:defRPr>
            </a:pPr>
            <a:r>
              <a:t>Full details on how to build, how to participate and the science behind the PSWS, visit </a:t>
            </a:r>
            <a:r>
              <a:rPr u="sng">
                <a:solidFill>
                  <a:srgbClr val="2998E3"/>
                </a:solidFill>
                <a:uFill>
                  <a:solidFill>
                    <a:srgbClr val="2998E3"/>
                  </a:solidFill>
                </a:uFill>
                <a:hlinkClick r:id="rId4"/>
              </a:rPr>
              <a:t>https://hamsci.org/grape</a:t>
            </a:r>
            <a:r>
              <a:t> </a:t>
            </a:r>
          </a:p>
        </p:txBody>
      </p:sp>
      <p:sp>
        <p:nvSpPr>
          <p:cNvPr id="340" name="Image: C. Collins, KD8OXT"/>
          <p:cNvSpPr txBox="1"/>
          <p:nvPr/>
        </p:nvSpPr>
        <p:spPr>
          <a:xfrm>
            <a:off x="7789758" y="4381833"/>
            <a:ext cx="1340655" cy="20241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a:defRPr sz="800"/>
            </a:lvl1pPr>
          </a:lstStyle>
          <a:p>
            <a:r>
              <a:t>Image: C. Collins, KD8OXT</a:t>
            </a:r>
          </a:p>
        </p:txBody>
      </p:sp>
      <p:sp>
        <p:nvSpPr>
          <p:cNvPr id="341" name="Slide Number"/>
          <p:cNvSpPr txBox="1">
            <a:spLocks noGrp="1"/>
          </p:cNvSpPr>
          <p:nvPr>
            <p:ph type="sldNum" sz="quarter" idx="4294967295"/>
          </p:nvPr>
        </p:nvSpPr>
        <p:spPr>
          <a:xfrm>
            <a:off x="4290686" y="4803066"/>
            <a:ext cx="287454" cy="26425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lstStyle>
            <a:lvl1pPr>
              <a:defRPr>
                <a:solidFill>
                  <a:srgbClr val="FFFFFF"/>
                </a:solidFill>
              </a:defRPr>
            </a:lvl1pPr>
          </a:lstStyle>
          <a:p>
            <a:fld id="{86CB4B4D-7CA3-9044-876B-883B54F8677D}" type="slidenum">
              <a:rPr/>
              <a:t>25</a:t>
            </a:fld>
            <a:endParaRP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 name="Title 1"/>
          <p:cNvSpPr txBox="1">
            <a:spLocks noGrp="1"/>
          </p:cNvSpPr>
          <p:nvPr>
            <p:ph type="title"/>
          </p:nvPr>
        </p:nvSpPr>
        <p:spPr>
          <a:xfrm>
            <a:off x="135982" y="110070"/>
            <a:ext cx="7543801" cy="532498"/>
          </a:xfrm>
          <a:prstGeom prst="rect">
            <a:avLst/>
          </a:prstGeom>
        </p:spPr>
        <p:txBody>
          <a:bodyPr>
            <a:normAutofit fontScale="90000"/>
          </a:bodyPr>
          <a:lstStyle>
            <a:lvl1pPr defTabSz="896111">
              <a:defRPr sz="3528">
                <a:solidFill>
                  <a:srgbClr val="0096FF"/>
                </a:solidFill>
              </a:defRPr>
            </a:lvl1pPr>
          </a:lstStyle>
          <a:p>
            <a:r>
              <a:t>Time Delay of Arrival Event</a:t>
            </a:r>
          </a:p>
        </p:txBody>
      </p:sp>
      <p:sp>
        <p:nvSpPr>
          <p:cNvPr id="344" name="Text Placeholder 2"/>
          <p:cNvSpPr txBox="1">
            <a:spLocks noGrp="1"/>
          </p:cNvSpPr>
          <p:nvPr>
            <p:ph type="body" sz="quarter" idx="1"/>
          </p:nvPr>
        </p:nvSpPr>
        <p:spPr>
          <a:xfrm>
            <a:off x="529458" y="3936658"/>
            <a:ext cx="7902442" cy="692554"/>
          </a:xfrm>
          <a:prstGeom prst="rect">
            <a:avLst/>
          </a:prstGeom>
        </p:spPr>
        <p:txBody>
          <a:bodyPr/>
          <a:lstStyle/>
          <a:p>
            <a:pPr marL="150394" indent="-150394">
              <a:buClrTx/>
              <a:buSzPct val="100000"/>
              <a:buFontTx/>
              <a:buChar char="•"/>
            </a:pPr>
            <a:r>
              <a:t>The HamSCI website has all of the details, including a sign-up form</a:t>
            </a:r>
          </a:p>
          <a:p>
            <a:pPr marL="150394" indent="-150394">
              <a:buClrTx/>
              <a:buSzPct val="100000"/>
              <a:buFontTx/>
              <a:buChar char="•"/>
            </a:pPr>
            <a:r>
              <a:rPr u="sng">
                <a:solidFill>
                  <a:srgbClr val="2998E3"/>
                </a:solidFill>
                <a:uFill>
                  <a:solidFill>
                    <a:srgbClr val="2998E3"/>
                  </a:solidFill>
                </a:uFill>
                <a:hlinkClick r:id="rId3"/>
              </a:rPr>
              <a:t>https://hamsci.org/tdoa-event-2023</a:t>
            </a:r>
          </a:p>
        </p:txBody>
      </p:sp>
      <p:pic>
        <p:nvPicPr>
          <p:cNvPr id="345" name="Screenshot 2023-05-16 at 1.03.31 PM copy.jpg" descr="Screenshot 2023-05-16 at 1.03.31 PM copy.jpg"/>
          <p:cNvPicPr>
            <a:picLocks noChangeAspect="1"/>
          </p:cNvPicPr>
          <p:nvPr/>
        </p:nvPicPr>
        <p:blipFill>
          <a:blip r:embed="rId4"/>
          <a:stretch>
            <a:fillRect/>
          </a:stretch>
        </p:blipFill>
        <p:spPr>
          <a:xfrm>
            <a:off x="1265889" y="1971640"/>
            <a:ext cx="5992090" cy="1825003"/>
          </a:xfrm>
          <a:prstGeom prst="rect">
            <a:avLst/>
          </a:prstGeom>
          <a:ln w="12700">
            <a:miter lim="400000"/>
          </a:ln>
        </p:spPr>
      </p:pic>
      <p:sp>
        <p:nvSpPr>
          <p:cNvPr id="346" name="Text Placeholder 2"/>
          <p:cNvSpPr txBox="1"/>
          <p:nvPr/>
        </p:nvSpPr>
        <p:spPr>
          <a:xfrm>
            <a:off x="643639" y="804802"/>
            <a:ext cx="7902442" cy="10141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ormAutofit/>
          </a:bodyPr>
          <a:lstStyle/>
          <a:p>
            <a:pPr marL="150394" indent="-150394">
              <a:lnSpc>
                <a:spcPct val="90000"/>
              </a:lnSpc>
              <a:spcBef>
                <a:spcPts val="900"/>
              </a:spcBef>
              <a:buSzPct val="100000"/>
              <a:buChar char="•"/>
              <a:defRPr sz="1500">
                <a:solidFill>
                  <a:srgbClr val="3F3F3F"/>
                </a:solidFill>
                <a:latin typeface="Calibri"/>
                <a:ea typeface="Calibri"/>
                <a:cs typeface="Calibri"/>
                <a:sym typeface="Calibri"/>
              </a:defRPr>
            </a:pPr>
            <a:r>
              <a:t>For the science minded amateur who would like to be part of a controlled experiment</a:t>
            </a:r>
          </a:p>
          <a:p>
            <a:pPr marL="150394" indent="-150394">
              <a:lnSpc>
                <a:spcPct val="90000"/>
              </a:lnSpc>
              <a:spcBef>
                <a:spcPts val="900"/>
              </a:spcBef>
              <a:buSzPct val="100000"/>
              <a:buChar char="•"/>
              <a:defRPr sz="1500">
                <a:solidFill>
                  <a:srgbClr val="3F3F3F"/>
                </a:solidFill>
                <a:latin typeface="Calibri"/>
                <a:ea typeface="Calibri"/>
                <a:cs typeface="Calibri"/>
                <a:sym typeface="Calibri"/>
              </a:defRPr>
            </a:pPr>
            <a:r>
              <a:t>Transmit/receive a ‘chirp signal’, custom generated for your station/callsign, during the eclipses</a:t>
            </a:r>
          </a:p>
          <a:p>
            <a:pPr marL="150394" indent="-150394">
              <a:lnSpc>
                <a:spcPct val="90000"/>
              </a:lnSpc>
              <a:spcBef>
                <a:spcPts val="900"/>
              </a:spcBef>
              <a:buSzPct val="100000"/>
              <a:buChar char="•"/>
              <a:defRPr sz="1500">
                <a:solidFill>
                  <a:srgbClr val="3F3F3F"/>
                </a:solidFill>
                <a:latin typeface="Calibri"/>
                <a:ea typeface="Calibri"/>
                <a:cs typeface="Calibri"/>
                <a:sym typeface="Calibri"/>
              </a:defRPr>
            </a:pPr>
            <a:r>
              <a:t>Measure changes in the observed F2 layer height as the solar eclipse impacts the ionosphere</a:t>
            </a:r>
          </a:p>
        </p:txBody>
      </p:sp>
      <p:sp>
        <p:nvSpPr>
          <p:cNvPr id="347" name="Image: S. Cerwin, WA5FRF"/>
          <p:cNvSpPr txBox="1"/>
          <p:nvPr/>
        </p:nvSpPr>
        <p:spPr>
          <a:xfrm>
            <a:off x="7672729" y="4207126"/>
            <a:ext cx="1353702" cy="20241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a:defRPr sz="800"/>
            </a:lvl1pPr>
          </a:lstStyle>
          <a:p>
            <a:r>
              <a:t>Image: S. Cerwin, WA5FRF</a:t>
            </a:r>
          </a:p>
        </p:txBody>
      </p:sp>
      <p:sp>
        <p:nvSpPr>
          <p:cNvPr id="348" name="Slide Number"/>
          <p:cNvSpPr txBox="1">
            <a:spLocks noGrp="1"/>
          </p:cNvSpPr>
          <p:nvPr>
            <p:ph type="sldNum" sz="quarter" idx="4294967295"/>
          </p:nvPr>
        </p:nvSpPr>
        <p:spPr>
          <a:xfrm>
            <a:off x="4224811" y="4781598"/>
            <a:ext cx="374798" cy="26425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lstStyle>
            <a:lvl1pPr>
              <a:defRPr>
                <a:solidFill>
                  <a:srgbClr val="FFFFFF"/>
                </a:solidFill>
              </a:defRPr>
            </a:lvl1pPr>
          </a:lstStyle>
          <a:p>
            <a:fld id="{86CB4B4D-7CA3-9044-876B-883B54F8677D}" type="slidenum">
              <a:rPr/>
              <a:t>26</a:t>
            </a:fld>
            <a:endParaRPr/>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 name="Title 1"/>
          <p:cNvSpPr txBox="1">
            <a:spLocks noGrp="1"/>
          </p:cNvSpPr>
          <p:nvPr>
            <p:ph type="title"/>
          </p:nvPr>
        </p:nvSpPr>
        <p:spPr>
          <a:xfrm>
            <a:off x="146716" y="138941"/>
            <a:ext cx="7543801" cy="532498"/>
          </a:xfrm>
          <a:prstGeom prst="rect">
            <a:avLst/>
          </a:prstGeom>
        </p:spPr>
        <p:txBody>
          <a:bodyPr>
            <a:normAutofit fontScale="90000"/>
          </a:bodyPr>
          <a:lstStyle>
            <a:lvl1pPr defTabSz="859536">
              <a:defRPr sz="3384">
                <a:solidFill>
                  <a:srgbClr val="0096FF"/>
                </a:solidFill>
              </a:defRPr>
            </a:lvl1pPr>
          </a:lstStyle>
          <a:p>
            <a:r>
              <a:t>In Summary: FoEIS is Fun, with a Purpose</a:t>
            </a:r>
          </a:p>
        </p:txBody>
      </p:sp>
      <p:sp>
        <p:nvSpPr>
          <p:cNvPr id="353" name="Text Placeholder 2"/>
          <p:cNvSpPr txBox="1">
            <a:spLocks noGrp="1"/>
          </p:cNvSpPr>
          <p:nvPr>
            <p:ph type="body" sz="half" idx="1"/>
          </p:nvPr>
        </p:nvSpPr>
        <p:spPr>
          <a:xfrm>
            <a:off x="266150" y="870133"/>
            <a:ext cx="8378336" cy="1579368"/>
          </a:xfrm>
          <a:prstGeom prst="rect">
            <a:avLst/>
          </a:prstGeom>
        </p:spPr>
        <p:txBody>
          <a:bodyPr/>
          <a:lstStyle/>
          <a:p>
            <a:pPr marL="0" indent="0">
              <a:buClrTx/>
              <a:buSzTx/>
              <a:buFontTx/>
              <a:buNone/>
              <a:defRPr sz="2000" b="1"/>
            </a:pPr>
            <a:r>
              <a:t>What’s in it for hams?  Long term benefits of participation:</a:t>
            </a:r>
          </a:p>
          <a:p>
            <a:pPr marL="531394" lvl="1" indent="-150394">
              <a:buClrTx/>
              <a:buSzPct val="100000"/>
              <a:buFontTx/>
              <a:buChar char="•"/>
              <a:defRPr sz="2000"/>
            </a:pPr>
            <a:r>
              <a:t>Improved understanding of HF propagation </a:t>
            </a:r>
          </a:p>
          <a:p>
            <a:pPr marL="531394" lvl="1" indent="-150394">
              <a:buClrTx/>
              <a:buSzPct val="100000"/>
              <a:buFontTx/>
              <a:buChar char="•"/>
              <a:defRPr sz="2000"/>
            </a:pPr>
            <a:r>
              <a:t>Improved models of the ionosphere</a:t>
            </a:r>
          </a:p>
          <a:p>
            <a:pPr marL="531394" lvl="1" indent="-150394">
              <a:buClrTx/>
              <a:buSzPct val="100000"/>
              <a:buFontTx/>
              <a:buChar char="•"/>
              <a:defRPr sz="2000"/>
            </a:pPr>
            <a:r>
              <a:t>More accurate propagation forecasts</a:t>
            </a:r>
          </a:p>
        </p:txBody>
      </p:sp>
      <p:sp>
        <p:nvSpPr>
          <p:cNvPr id="354" name="Slide Number"/>
          <p:cNvSpPr txBox="1">
            <a:spLocks noGrp="1"/>
          </p:cNvSpPr>
          <p:nvPr>
            <p:ph type="sldNum" sz="quarter" idx="4294967295"/>
          </p:nvPr>
        </p:nvSpPr>
        <p:spPr>
          <a:xfrm>
            <a:off x="4289559" y="4803066"/>
            <a:ext cx="331518" cy="26425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lstStyle>
            <a:lvl1pPr>
              <a:defRPr>
                <a:solidFill>
                  <a:srgbClr val="FFFFFF"/>
                </a:solidFill>
              </a:defRPr>
            </a:lvl1pPr>
          </a:lstStyle>
          <a:p>
            <a:fld id="{86CB4B4D-7CA3-9044-876B-883B54F8677D}" type="slidenum">
              <a:rPr/>
              <a:t>27</a:t>
            </a:fld>
            <a:endParaRPr/>
          </a:p>
        </p:txBody>
      </p:sp>
      <p:grpSp>
        <p:nvGrpSpPr>
          <p:cNvPr id="360" name="Group"/>
          <p:cNvGrpSpPr/>
          <p:nvPr/>
        </p:nvGrpSpPr>
        <p:grpSpPr>
          <a:xfrm>
            <a:off x="204735" y="2692074"/>
            <a:ext cx="8378335" cy="1930727"/>
            <a:chOff x="0" y="0"/>
            <a:chExt cx="8378334" cy="1930725"/>
          </a:xfrm>
        </p:grpSpPr>
        <p:pic>
          <p:nvPicPr>
            <p:cNvPr id="355" name="pasted-movie.png" descr="pasted-movie.png"/>
            <p:cNvPicPr>
              <a:picLocks noChangeAspect="1"/>
            </p:cNvPicPr>
            <p:nvPr/>
          </p:nvPicPr>
          <p:blipFill>
            <a:blip r:embed="rId3"/>
            <a:stretch>
              <a:fillRect/>
            </a:stretch>
          </p:blipFill>
          <p:spPr>
            <a:xfrm>
              <a:off x="5376471" y="381810"/>
              <a:ext cx="649414" cy="1294916"/>
            </a:xfrm>
            <a:prstGeom prst="rect">
              <a:avLst/>
            </a:prstGeom>
            <a:ln w="12700" cap="flat">
              <a:noFill/>
              <a:miter lim="400000"/>
            </a:ln>
            <a:effectLst/>
          </p:spPr>
        </p:pic>
        <p:pic>
          <p:nvPicPr>
            <p:cNvPr id="356" name="pasted-movie.png" descr="pasted-movie.png"/>
            <p:cNvPicPr>
              <a:picLocks noChangeAspect="1"/>
            </p:cNvPicPr>
            <p:nvPr/>
          </p:nvPicPr>
          <p:blipFill>
            <a:blip r:embed="rId3"/>
            <a:stretch>
              <a:fillRect/>
            </a:stretch>
          </p:blipFill>
          <p:spPr>
            <a:xfrm>
              <a:off x="1642671" y="381810"/>
              <a:ext cx="649414" cy="1294916"/>
            </a:xfrm>
            <a:prstGeom prst="rect">
              <a:avLst/>
            </a:prstGeom>
            <a:ln w="12700" cap="flat">
              <a:noFill/>
              <a:miter lim="400000"/>
            </a:ln>
            <a:effectLst/>
          </p:spPr>
        </p:pic>
        <p:grpSp>
          <p:nvGrpSpPr>
            <p:cNvPr id="359" name="Group"/>
            <p:cNvGrpSpPr/>
            <p:nvPr/>
          </p:nvGrpSpPr>
          <p:grpSpPr>
            <a:xfrm>
              <a:off x="0" y="-1"/>
              <a:ext cx="8378335" cy="1930727"/>
              <a:chOff x="0" y="0"/>
              <a:chExt cx="8378334" cy="1930725"/>
            </a:xfrm>
          </p:grpSpPr>
          <p:pic>
            <p:nvPicPr>
              <p:cNvPr id="357" name="pasted-movie.png" descr="pasted-movie.png"/>
              <p:cNvPicPr>
                <a:picLocks noChangeAspect="1"/>
              </p:cNvPicPr>
              <p:nvPr/>
            </p:nvPicPr>
            <p:blipFill>
              <a:blip r:embed="rId3"/>
              <a:stretch>
                <a:fillRect/>
              </a:stretch>
            </p:blipFill>
            <p:spPr>
              <a:xfrm>
                <a:off x="3667050" y="635810"/>
                <a:ext cx="649415" cy="1294916"/>
              </a:xfrm>
              <a:prstGeom prst="rect">
                <a:avLst/>
              </a:prstGeom>
              <a:ln w="12700" cap="flat">
                <a:noFill/>
                <a:miter lim="400000"/>
              </a:ln>
              <a:effectLst/>
            </p:spPr>
          </p:pic>
          <p:sp>
            <p:nvSpPr>
              <p:cNvPr id="358" name="Text Placeholder 2"/>
              <p:cNvSpPr txBox="1"/>
              <p:nvPr/>
            </p:nvSpPr>
            <p:spPr>
              <a:xfrm>
                <a:off x="0" y="0"/>
                <a:ext cx="8378335" cy="39323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normAutofit/>
              </a:bodyPr>
              <a:lstStyle/>
              <a:p>
                <a:pPr lvl="1">
                  <a:defRPr sz="2000">
                    <a:solidFill>
                      <a:srgbClr val="3F3F3F"/>
                    </a:solidFill>
                    <a:latin typeface="Calibri"/>
                    <a:ea typeface="Calibri"/>
                    <a:cs typeface="Calibri"/>
                    <a:sym typeface="Calibri"/>
                  </a:defRPr>
                </a:pPr>
                <a:r>
                  <a:rPr b="1"/>
                  <a:t>Now is a good time to ask:   What did we learn from the October eclipse?</a:t>
                </a:r>
              </a:p>
            </p:txBody>
          </p:sp>
        </p:grpSp>
      </p:gr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3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0" grpId="1" animBg="1" advAuto="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 name="Title 1"/>
          <p:cNvSpPr txBox="1">
            <a:spLocks noGrp="1"/>
          </p:cNvSpPr>
          <p:nvPr>
            <p:ph type="title"/>
          </p:nvPr>
        </p:nvSpPr>
        <p:spPr>
          <a:xfrm>
            <a:off x="146716" y="138941"/>
            <a:ext cx="8617204" cy="532498"/>
          </a:xfrm>
          <a:prstGeom prst="rect">
            <a:avLst/>
          </a:prstGeom>
        </p:spPr>
        <p:txBody>
          <a:bodyPr/>
          <a:lstStyle>
            <a:lvl1pPr defTabSz="694944">
              <a:defRPr sz="2736">
                <a:solidFill>
                  <a:srgbClr val="0096FF"/>
                </a:solidFill>
              </a:defRPr>
            </a:lvl1pPr>
          </a:lstStyle>
          <a:p>
            <a:r>
              <a:t>Interesting Observations from the October 14, 2023 Eclipse</a:t>
            </a:r>
          </a:p>
        </p:txBody>
      </p:sp>
      <p:sp>
        <p:nvSpPr>
          <p:cNvPr id="363" name="Text Placeholder 2"/>
          <p:cNvSpPr txBox="1">
            <a:spLocks noGrp="1"/>
          </p:cNvSpPr>
          <p:nvPr>
            <p:ph type="body" idx="1"/>
          </p:nvPr>
        </p:nvSpPr>
        <p:spPr>
          <a:xfrm>
            <a:off x="359273" y="1072030"/>
            <a:ext cx="8192090" cy="3217977"/>
          </a:xfrm>
          <a:prstGeom prst="rect">
            <a:avLst/>
          </a:prstGeom>
        </p:spPr>
        <p:txBody>
          <a:bodyPr/>
          <a:lstStyle/>
          <a:p>
            <a:pPr marL="0" indent="0">
              <a:buClrTx/>
              <a:buSzTx/>
              <a:buFontTx/>
              <a:buNone/>
              <a:defRPr sz="2000">
                <a:solidFill>
                  <a:srgbClr val="000000"/>
                </a:solidFill>
              </a:defRPr>
            </a:pPr>
            <a:r>
              <a:t>We are prepared to discuss </a:t>
            </a:r>
            <a:r>
              <a:rPr u="sng"/>
              <a:t>Observations</a:t>
            </a:r>
            <a:r>
              <a:t>, but not </a:t>
            </a:r>
            <a:r>
              <a:rPr u="sng"/>
              <a:t>Findings</a:t>
            </a:r>
          </a:p>
          <a:p>
            <a:pPr marL="581526" lvl="1" indent="-200526">
              <a:buClrTx/>
              <a:buSzPct val="100000"/>
              <a:buFontTx/>
              <a:buChar char="•"/>
              <a:defRPr sz="2000">
                <a:solidFill>
                  <a:srgbClr val="000000"/>
                </a:solidFill>
              </a:defRPr>
            </a:pPr>
            <a:r>
              <a:rPr u="sng"/>
              <a:t>Observations</a:t>
            </a:r>
            <a:r>
              <a:t>:  What we saw</a:t>
            </a:r>
          </a:p>
          <a:p>
            <a:pPr marL="581526" lvl="1" indent="-200526">
              <a:buClrTx/>
              <a:buSzPct val="100000"/>
              <a:buFontTx/>
              <a:buChar char="•"/>
              <a:defRPr sz="2000">
                <a:solidFill>
                  <a:srgbClr val="000000"/>
                </a:solidFill>
              </a:defRPr>
            </a:pPr>
            <a:r>
              <a:rPr u="sng"/>
              <a:t>Findings</a:t>
            </a:r>
            <a:r>
              <a:t>:  Why we saw it</a:t>
            </a:r>
          </a:p>
          <a:p>
            <a:pPr marL="581526" lvl="1" indent="-200526">
              <a:buClrTx/>
              <a:buSzPct val="100000"/>
              <a:buFontTx/>
              <a:buChar char="•"/>
              <a:defRPr sz="2000">
                <a:solidFill>
                  <a:srgbClr val="000000"/>
                </a:solidFill>
              </a:defRPr>
            </a:pPr>
            <a:r>
              <a:t>Data analysis, developing and testing theories takes time</a:t>
            </a:r>
          </a:p>
          <a:p>
            <a:pPr marL="581526" lvl="1" indent="-200526">
              <a:buClrTx/>
              <a:buSzPct val="100000"/>
              <a:buFontTx/>
              <a:buChar char="•"/>
              <a:defRPr sz="2000">
                <a:solidFill>
                  <a:srgbClr val="000000"/>
                </a:solidFill>
              </a:defRPr>
            </a:pPr>
            <a:r>
              <a:t>Preparation of articles and papers involves the peer review process - fundamental to science, but lengthy (years long) </a:t>
            </a:r>
          </a:p>
          <a:p>
            <a:pPr marL="581526" lvl="1" indent="-200526">
              <a:buClrTx/>
              <a:buSzPct val="100000"/>
              <a:buFontTx/>
              <a:buChar char="•"/>
              <a:defRPr sz="2000">
                <a:solidFill>
                  <a:srgbClr val="000000"/>
                </a:solidFill>
              </a:defRPr>
            </a:pPr>
            <a:r>
              <a:t>Expect findings in late 2024, 2025 and beyond</a:t>
            </a:r>
          </a:p>
        </p:txBody>
      </p:sp>
      <p:sp>
        <p:nvSpPr>
          <p:cNvPr id="364" name="Slide Number"/>
          <p:cNvSpPr txBox="1">
            <a:spLocks noGrp="1"/>
          </p:cNvSpPr>
          <p:nvPr>
            <p:ph type="sldNum" sz="quarter" idx="4294967295"/>
          </p:nvPr>
        </p:nvSpPr>
        <p:spPr>
          <a:xfrm>
            <a:off x="4289559" y="4803066"/>
            <a:ext cx="331518" cy="26425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lstStyle>
            <a:lvl1pPr>
              <a:defRPr>
                <a:solidFill>
                  <a:srgbClr val="FFFFFF"/>
                </a:solidFill>
              </a:defRPr>
            </a:lvl1pPr>
          </a:lstStyle>
          <a:p>
            <a:fld id="{86CB4B4D-7CA3-9044-876B-883B54F8677D}" type="slidenum">
              <a:rPr/>
              <a:t>28</a:t>
            </a:fld>
            <a:endParaRPr/>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 name="Title 1"/>
          <p:cNvSpPr txBox="1">
            <a:spLocks noGrp="1"/>
          </p:cNvSpPr>
          <p:nvPr>
            <p:ph type="title"/>
          </p:nvPr>
        </p:nvSpPr>
        <p:spPr>
          <a:xfrm>
            <a:off x="146716" y="138941"/>
            <a:ext cx="7543801" cy="532498"/>
          </a:xfrm>
          <a:prstGeom prst="rect">
            <a:avLst/>
          </a:prstGeom>
        </p:spPr>
        <p:txBody>
          <a:bodyPr>
            <a:normAutofit fontScale="90000"/>
          </a:bodyPr>
          <a:lstStyle>
            <a:lvl1pPr defTabSz="896111">
              <a:defRPr sz="3528">
                <a:solidFill>
                  <a:srgbClr val="0096FF"/>
                </a:solidFill>
              </a:defRPr>
            </a:lvl1pPr>
          </a:lstStyle>
          <a:p>
            <a:r>
              <a:t>Grape Receiver Observation</a:t>
            </a:r>
          </a:p>
        </p:txBody>
      </p:sp>
      <p:sp>
        <p:nvSpPr>
          <p:cNvPr id="369" name="Slide Number"/>
          <p:cNvSpPr txBox="1">
            <a:spLocks noGrp="1"/>
          </p:cNvSpPr>
          <p:nvPr>
            <p:ph type="sldNum" sz="quarter" idx="4294967295"/>
          </p:nvPr>
        </p:nvSpPr>
        <p:spPr>
          <a:xfrm>
            <a:off x="4289559" y="4803066"/>
            <a:ext cx="331518" cy="26425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lstStyle>
            <a:lvl1pPr>
              <a:defRPr>
                <a:solidFill>
                  <a:srgbClr val="FFFFFF"/>
                </a:solidFill>
              </a:defRPr>
            </a:lvl1pPr>
          </a:lstStyle>
          <a:p>
            <a:fld id="{86CB4B4D-7CA3-9044-876B-883B54F8677D}" type="slidenum">
              <a:rPr/>
              <a:t>29</a:t>
            </a:fld>
            <a:endParaRPr/>
          </a:p>
        </p:txBody>
      </p:sp>
      <p:pic>
        <p:nvPicPr>
          <p:cNvPr id="370" name="CQ-Figure 1 W2NAF Grape1-DRF.jpg" descr="CQ-Figure 1 W2NAF Grape1-DRF.jpg"/>
          <p:cNvPicPr>
            <a:picLocks noChangeAspect="1"/>
          </p:cNvPicPr>
          <p:nvPr/>
        </p:nvPicPr>
        <p:blipFill>
          <a:blip r:embed="rId3"/>
          <a:stretch>
            <a:fillRect/>
          </a:stretch>
        </p:blipFill>
        <p:spPr>
          <a:xfrm>
            <a:off x="1125370" y="1675329"/>
            <a:ext cx="6460164" cy="2898993"/>
          </a:xfrm>
          <a:prstGeom prst="rect">
            <a:avLst/>
          </a:prstGeom>
          <a:ln w="12700">
            <a:miter lim="400000"/>
          </a:ln>
        </p:spPr>
      </p:pic>
      <p:sp>
        <p:nvSpPr>
          <p:cNvPr id="371" name="Text Placeholder 2"/>
          <p:cNvSpPr txBox="1">
            <a:spLocks noGrp="1"/>
          </p:cNvSpPr>
          <p:nvPr>
            <p:ph type="body" sz="quarter" idx="1"/>
          </p:nvPr>
        </p:nvSpPr>
        <p:spPr>
          <a:xfrm>
            <a:off x="660913" y="890543"/>
            <a:ext cx="7822174" cy="693910"/>
          </a:xfrm>
          <a:prstGeom prst="rect">
            <a:avLst/>
          </a:prstGeom>
        </p:spPr>
        <p:txBody>
          <a:bodyPr/>
          <a:lstStyle>
            <a:lvl1pPr marL="0" indent="0">
              <a:buClrTx/>
              <a:buSzTx/>
              <a:buFontTx/>
              <a:buNone/>
              <a:defRPr sz="2200">
                <a:solidFill>
                  <a:srgbClr val="000000"/>
                </a:solidFill>
              </a:defRPr>
            </a:lvl1pPr>
          </a:lstStyle>
          <a:p>
            <a:r>
              <a:t>Here is evidence that the ionosphere’s eclipse reaction is similar to its dawn reaction - important for validating the receive system</a:t>
            </a:r>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 name="Title 1"/>
          <p:cNvSpPr txBox="1">
            <a:spLocks noGrp="1"/>
          </p:cNvSpPr>
          <p:nvPr>
            <p:ph type="title"/>
          </p:nvPr>
        </p:nvSpPr>
        <p:spPr>
          <a:xfrm>
            <a:off x="146716" y="138941"/>
            <a:ext cx="7543801" cy="532498"/>
          </a:xfrm>
          <a:prstGeom prst="rect">
            <a:avLst/>
          </a:prstGeom>
        </p:spPr>
        <p:txBody>
          <a:bodyPr>
            <a:normAutofit fontScale="90000"/>
          </a:bodyPr>
          <a:lstStyle>
            <a:lvl1pPr defTabSz="896111">
              <a:defRPr sz="3528">
                <a:solidFill>
                  <a:srgbClr val="0096FF"/>
                </a:solidFill>
              </a:defRPr>
            </a:lvl1pPr>
          </a:lstStyle>
          <a:p>
            <a:r>
              <a:t>Medium Wave Reception Observation</a:t>
            </a:r>
          </a:p>
        </p:txBody>
      </p:sp>
      <p:sp>
        <p:nvSpPr>
          <p:cNvPr id="376" name="Slide Number"/>
          <p:cNvSpPr txBox="1">
            <a:spLocks noGrp="1"/>
          </p:cNvSpPr>
          <p:nvPr>
            <p:ph type="sldNum" sz="quarter" idx="4294967295"/>
          </p:nvPr>
        </p:nvSpPr>
        <p:spPr>
          <a:xfrm>
            <a:off x="4289559" y="4803066"/>
            <a:ext cx="331518" cy="26425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lstStyle>
            <a:lvl1pPr>
              <a:defRPr>
                <a:solidFill>
                  <a:srgbClr val="FFFFFF"/>
                </a:solidFill>
              </a:defRPr>
            </a:lvl1pPr>
          </a:lstStyle>
          <a:p>
            <a:fld id="{86CB4B4D-7CA3-9044-876B-883B54F8677D}" type="slidenum">
              <a:rPr/>
              <a:t>30</a:t>
            </a:fld>
            <a:endParaRPr/>
          </a:p>
        </p:txBody>
      </p:sp>
      <p:pic>
        <p:nvPicPr>
          <p:cNvPr id="377" name="CQ-Figure 2 VE7DXR AM Findings.jpg" descr="CQ-Figure 2 VE7DXR AM Findings.jpg"/>
          <p:cNvPicPr>
            <a:picLocks noChangeAspect="1"/>
          </p:cNvPicPr>
          <p:nvPr/>
        </p:nvPicPr>
        <p:blipFill>
          <a:blip r:embed="rId3"/>
          <a:stretch>
            <a:fillRect/>
          </a:stretch>
        </p:blipFill>
        <p:spPr>
          <a:xfrm>
            <a:off x="1208290" y="1634650"/>
            <a:ext cx="5980637" cy="2922311"/>
          </a:xfrm>
          <a:prstGeom prst="rect">
            <a:avLst/>
          </a:prstGeom>
          <a:ln w="12700">
            <a:miter lim="400000"/>
          </a:ln>
        </p:spPr>
      </p:pic>
      <p:sp>
        <p:nvSpPr>
          <p:cNvPr id="378" name="Text Placeholder 2"/>
          <p:cNvSpPr txBox="1">
            <a:spLocks noGrp="1"/>
          </p:cNvSpPr>
          <p:nvPr>
            <p:ph type="body" sz="quarter" idx="1"/>
          </p:nvPr>
        </p:nvSpPr>
        <p:spPr>
          <a:xfrm>
            <a:off x="660913" y="806089"/>
            <a:ext cx="7822174" cy="693911"/>
          </a:xfrm>
          <a:prstGeom prst="rect">
            <a:avLst/>
          </a:prstGeom>
        </p:spPr>
        <p:txBody>
          <a:bodyPr/>
          <a:lstStyle>
            <a:lvl1pPr marL="0" indent="0">
              <a:buClrTx/>
              <a:buSzTx/>
              <a:buFontTx/>
              <a:buNone/>
              <a:defRPr sz="2000">
                <a:solidFill>
                  <a:srgbClr val="000000"/>
                </a:solidFill>
              </a:defRPr>
            </a:lvl1pPr>
          </a:lstStyle>
          <a:p>
            <a:r>
              <a:t>These graphs demonstrates the value of control data:  Signals received one day prior to the eclipse vs. enhancement during the eclipse event</a:t>
            </a:r>
          </a:p>
        </p:txBody>
      </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 name="Title 1"/>
          <p:cNvSpPr txBox="1">
            <a:spLocks noGrp="1"/>
          </p:cNvSpPr>
          <p:nvPr>
            <p:ph type="title"/>
          </p:nvPr>
        </p:nvSpPr>
        <p:spPr>
          <a:xfrm>
            <a:off x="146716" y="138941"/>
            <a:ext cx="7543801" cy="532498"/>
          </a:xfrm>
          <a:prstGeom prst="rect">
            <a:avLst/>
          </a:prstGeom>
        </p:spPr>
        <p:txBody>
          <a:bodyPr>
            <a:normAutofit fontScale="90000"/>
          </a:bodyPr>
          <a:lstStyle>
            <a:lvl1pPr defTabSz="896111">
              <a:defRPr sz="3528">
                <a:solidFill>
                  <a:srgbClr val="0096FF"/>
                </a:solidFill>
              </a:defRPr>
            </a:lvl1pPr>
          </a:lstStyle>
          <a:p>
            <a:r>
              <a:t>Noise and Signal Level Enhancements</a:t>
            </a:r>
          </a:p>
        </p:txBody>
      </p:sp>
      <p:sp>
        <p:nvSpPr>
          <p:cNvPr id="383" name="Slide Number"/>
          <p:cNvSpPr txBox="1">
            <a:spLocks noGrp="1"/>
          </p:cNvSpPr>
          <p:nvPr>
            <p:ph type="sldNum" sz="quarter" idx="4294967295"/>
          </p:nvPr>
        </p:nvSpPr>
        <p:spPr>
          <a:xfrm>
            <a:off x="4289559" y="4803066"/>
            <a:ext cx="331518" cy="26425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lstStyle>
            <a:lvl1pPr>
              <a:defRPr>
                <a:solidFill>
                  <a:srgbClr val="FFFFFF"/>
                </a:solidFill>
              </a:defRPr>
            </a:lvl1pPr>
          </a:lstStyle>
          <a:p>
            <a:fld id="{86CB4B4D-7CA3-9044-876B-883B54F8677D}" type="slidenum">
              <a:rPr/>
              <a:t>31</a:t>
            </a:fld>
            <a:endParaRPr/>
          </a:p>
        </p:txBody>
      </p:sp>
      <p:sp>
        <p:nvSpPr>
          <p:cNvPr id="384" name="Text Placeholder 2"/>
          <p:cNvSpPr txBox="1">
            <a:spLocks noGrp="1"/>
          </p:cNvSpPr>
          <p:nvPr>
            <p:ph type="body" sz="quarter" idx="1"/>
          </p:nvPr>
        </p:nvSpPr>
        <p:spPr>
          <a:xfrm>
            <a:off x="544231" y="842151"/>
            <a:ext cx="7822174" cy="693910"/>
          </a:xfrm>
          <a:prstGeom prst="rect">
            <a:avLst/>
          </a:prstGeom>
        </p:spPr>
        <p:txBody>
          <a:bodyPr>
            <a:normAutofit fontScale="92500"/>
          </a:bodyPr>
          <a:lstStyle>
            <a:lvl1pPr marL="0" indent="0">
              <a:buClrTx/>
              <a:buSzTx/>
              <a:buFontTx/>
              <a:buNone/>
              <a:defRPr sz="2000">
                <a:solidFill>
                  <a:srgbClr val="000000"/>
                </a:solidFill>
              </a:defRPr>
            </a:lvl1pPr>
          </a:lstStyle>
          <a:p>
            <a:r>
              <a:t>Careful graphing of received signals levels using the FST4W mode show noise levels peaking (left) and signal levels peaking (right) during the eclipse</a:t>
            </a:r>
          </a:p>
        </p:txBody>
      </p:sp>
      <p:sp>
        <p:nvSpPr>
          <p:cNvPr id="385" name="Text"/>
          <p:cNvSpPr txBox="1"/>
          <p:nvPr/>
        </p:nvSpPr>
        <p:spPr>
          <a:xfrm>
            <a:off x="4356888" y="2427338"/>
            <a:ext cx="430224" cy="288824"/>
          </a:xfrm>
          <a:prstGeom prst="rect">
            <a:avLst/>
          </a:prstGeom>
          <a:ln w="12700">
            <a:miter lim="400000"/>
          </a:ln>
        </p:spPr>
        <p:txBody>
          <a:bodyPr wrap="none" lIns="45719" rIns="45719">
            <a:spAutoFit/>
          </a:bodyPr>
          <a:lstStyle/>
          <a:p>
            <a:endParaRPr/>
          </a:p>
        </p:txBody>
      </p:sp>
      <p:grpSp>
        <p:nvGrpSpPr>
          <p:cNvPr id="389" name="Group"/>
          <p:cNvGrpSpPr/>
          <p:nvPr/>
        </p:nvGrpSpPr>
        <p:grpSpPr>
          <a:xfrm>
            <a:off x="484508" y="1544213"/>
            <a:ext cx="8174984" cy="2792480"/>
            <a:chOff x="0" y="0"/>
            <a:chExt cx="8174982" cy="2792478"/>
          </a:xfrm>
        </p:grpSpPr>
        <p:pic>
          <p:nvPicPr>
            <p:cNvPr id="386" name="pasted-movie.png" descr="pasted-movie.png"/>
            <p:cNvPicPr>
              <a:picLocks noChangeAspect="1"/>
            </p:cNvPicPr>
            <p:nvPr/>
          </p:nvPicPr>
          <p:blipFill>
            <a:blip r:embed="rId3"/>
            <a:stretch>
              <a:fillRect/>
            </a:stretch>
          </p:blipFill>
          <p:spPr>
            <a:xfrm>
              <a:off x="0" y="0"/>
              <a:ext cx="8174983" cy="2792479"/>
            </a:xfrm>
            <a:prstGeom prst="rect">
              <a:avLst/>
            </a:prstGeom>
            <a:ln w="12700" cap="flat">
              <a:noFill/>
              <a:miter lim="400000"/>
            </a:ln>
            <a:effectLst/>
          </p:spPr>
        </p:pic>
        <p:sp>
          <p:nvSpPr>
            <p:cNvPr id="387" name="Line"/>
            <p:cNvSpPr/>
            <p:nvPr/>
          </p:nvSpPr>
          <p:spPr>
            <a:xfrm>
              <a:off x="1651147" y="1396239"/>
              <a:ext cx="1093070" cy="1"/>
            </a:xfrm>
            <a:prstGeom prst="line">
              <a:avLst/>
            </a:prstGeom>
            <a:noFill/>
            <a:ln w="25400" cap="flat">
              <a:solidFill>
                <a:srgbClr val="000000"/>
              </a:solidFill>
              <a:prstDash val="solid"/>
              <a:round/>
              <a:headEnd type="triangle" w="med" len="med"/>
              <a:tailEnd type="triangle" w="med" len="med"/>
            </a:ln>
            <a:effectLst>
              <a:outerShdw blurRad="38100" dist="20000" dir="5400000" rotWithShape="0">
                <a:srgbClr val="000000">
                  <a:alpha val="38000"/>
                </a:srgbClr>
              </a:outerShdw>
            </a:effectLst>
          </p:spPr>
          <p:txBody>
            <a:bodyPr wrap="square" lIns="45719" tIns="45719" rIns="45719" bIns="45719" numCol="1" anchor="t">
              <a:noAutofit/>
            </a:bodyPr>
            <a:lstStyle/>
            <a:p>
              <a:endParaRPr/>
            </a:p>
          </p:txBody>
        </p:sp>
        <p:sp>
          <p:nvSpPr>
            <p:cNvPr id="388" name="Line"/>
            <p:cNvSpPr/>
            <p:nvPr/>
          </p:nvSpPr>
          <p:spPr>
            <a:xfrm>
              <a:off x="5599992" y="1556415"/>
              <a:ext cx="2270976" cy="1"/>
            </a:xfrm>
            <a:prstGeom prst="line">
              <a:avLst/>
            </a:prstGeom>
            <a:noFill/>
            <a:ln w="25400" cap="flat">
              <a:solidFill>
                <a:srgbClr val="000000"/>
              </a:solidFill>
              <a:prstDash val="solid"/>
              <a:round/>
              <a:headEnd type="triangle" w="med" len="med"/>
              <a:tailEnd type="triangle" w="med" len="med"/>
            </a:ln>
            <a:effectLst>
              <a:outerShdw blurRad="38100" dist="20000" dir="5400000" rotWithShape="0">
                <a:srgbClr val="000000">
                  <a:alpha val="38000"/>
                </a:srgbClr>
              </a:outerShdw>
            </a:effectLst>
          </p:spPr>
          <p:txBody>
            <a:bodyPr wrap="square" lIns="45719" tIns="45719" rIns="45719" bIns="45719" numCol="1" anchor="t">
              <a:noAutofit/>
            </a:bodyPr>
            <a:lstStyle/>
            <a:p>
              <a:endParaRPr/>
            </a:p>
          </p:txBody>
        </p:sp>
      </p:gr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 name="Title 1"/>
          <p:cNvSpPr txBox="1">
            <a:spLocks noGrp="1"/>
          </p:cNvSpPr>
          <p:nvPr>
            <p:ph type="title"/>
          </p:nvPr>
        </p:nvSpPr>
        <p:spPr>
          <a:xfrm>
            <a:off x="146716" y="138941"/>
            <a:ext cx="7543801" cy="532498"/>
          </a:xfrm>
          <a:prstGeom prst="rect">
            <a:avLst/>
          </a:prstGeom>
        </p:spPr>
        <p:txBody>
          <a:bodyPr/>
          <a:lstStyle>
            <a:lvl1pPr defTabSz="850391">
              <a:defRPr sz="3348">
                <a:solidFill>
                  <a:srgbClr val="0096FF"/>
                </a:solidFill>
              </a:defRPr>
            </a:lvl1pPr>
          </a:lstStyle>
          <a:p>
            <a:r>
              <a:t>Participation is Key - The More, the Better</a:t>
            </a:r>
          </a:p>
        </p:txBody>
      </p:sp>
      <p:sp>
        <p:nvSpPr>
          <p:cNvPr id="394" name="Text Placeholder 2"/>
          <p:cNvSpPr txBox="1">
            <a:spLocks noGrp="1"/>
          </p:cNvSpPr>
          <p:nvPr>
            <p:ph type="body" idx="1"/>
          </p:nvPr>
        </p:nvSpPr>
        <p:spPr>
          <a:xfrm>
            <a:off x="547609" y="863892"/>
            <a:ext cx="8192091" cy="3441116"/>
          </a:xfrm>
          <a:prstGeom prst="rect">
            <a:avLst/>
          </a:prstGeom>
        </p:spPr>
        <p:txBody>
          <a:bodyPr/>
          <a:lstStyle/>
          <a:p>
            <a:pPr marL="0" lvl="1" indent="228600">
              <a:buClrTx/>
              <a:buSzTx/>
              <a:buFontTx/>
              <a:buNone/>
              <a:defRPr sz="2000"/>
            </a:pPr>
            <a:endParaRPr/>
          </a:p>
          <a:p>
            <a:pPr marL="0" lvl="1" indent="0">
              <a:buClrTx/>
              <a:buSzTx/>
              <a:buFontTx/>
              <a:buNone/>
              <a:defRPr sz="2000" b="1"/>
            </a:pPr>
            <a:r>
              <a:t>Interested in Participating?</a:t>
            </a:r>
          </a:p>
          <a:p>
            <a:pPr marL="531394" indent="-150394">
              <a:buClrTx/>
              <a:buSzPct val="100000"/>
              <a:buFontTx/>
              <a:buChar char="•"/>
              <a:defRPr sz="2000"/>
            </a:pPr>
            <a:r>
              <a:t>Follow </a:t>
            </a:r>
            <a:r>
              <a:rPr u="sng">
                <a:solidFill>
                  <a:srgbClr val="0000FF"/>
                </a:solidFill>
                <a:uFill>
                  <a:solidFill>
                    <a:srgbClr val="0000FF"/>
                  </a:solidFill>
                </a:uFill>
                <a:hlinkClick r:id="rId3"/>
              </a:rPr>
              <a:t>HamSCI.org/eclipse</a:t>
            </a:r>
            <a:r>
              <a:t> and join </a:t>
            </a:r>
            <a:r>
              <a:rPr u="sng">
                <a:solidFill>
                  <a:srgbClr val="0000FF"/>
                </a:solidFill>
                <a:uFill>
                  <a:solidFill>
                    <a:srgbClr val="0000FF"/>
                  </a:solidFill>
                </a:uFill>
                <a:hlinkClick r:id="rId4"/>
              </a:rPr>
              <a:t>https://groups.google.com/g/hamsci-eclipse</a:t>
            </a:r>
            <a:r>
              <a:t> </a:t>
            </a:r>
          </a:p>
          <a:p>
            <a:pPr marL="531394" indent="-150394">
              <a:buClrTx/>
              <a:buSzPct val="100000"/>
              <a:buFontTx/>
              <a:buChar char="•"/>
              <a:defRPr sz="2000"/>
            </a:pPr>
            <a:r>
              <a:t>Pre-register for the events at </a:t>
            </a:r>
            <a:r>
              <a:rPr u="sng">
                <a:solidFill>
                  <a:srgbClr val="0000FF"/>
                </a:solidFill>
                <a:uFill>
                  <a:solidFill>
                    <a:srgbClr val="0000FF"/>
                  </a:solidFill>
                </a:uFill>
                <a:hlinkClick r:id="rId3"/>
              </a:rPr>
              <a:t>HamSCI.org/eclipse</a:t>
            </a:r>
            <a:r>
              <a:t> </a:t>
            </a:r>
          </a:p>
          <a:p>
            <a:pPr marL="531394" indent="-150394">
              <a:buClrTx/>
              <a:buSzPct val="100000"/>
              <a:buFontTx/>
              <a:buChar char="•"/>
              <a:defRPr sz="2000" i="1"/>
            </a:pPr>
            <a:r>
              <a:t>Operate in the SEQP or GSSC</a:t>
            </a:r>
          </a:p>
          <a:p>
            <a:pPr marL="531394" indent="-150394">
              <a:buClrTx/>
              <a:buSzPct val="100000"/>
              <a:buFontTx/>
              <a:buChar char="•"/>
              <a:defRPr sz="2000" i="1"/>
            </a:pPr>
            <a:r>
              <a:t>Join the TDOA Event</a:t>
            </a:r>
          </a:p>
          <a:p>
            <a:pPr marL="531394" indent="-150394">
              <a:buClrTx/>
              <a:buSzPct val="100000"/>
              <a:buFontTx/>
              <a:buChar char="•"/>
              <a:defRPr sz="2000" i="1"/>
            </a:pPr>
            <a:r>
              <a:t>Put your MF or VLF monitoring skills to work</a:t>
            </a:r>
          </a:p>
          <a:p>
            <a:pPr marL="531394" indent="-150394">
              <a:buClrTx/>
              <a:buSzPct val="100000"/>
              <a:buFontTx/>
              <a:buChar char="•"/>
              <a:defRPr sz="2000" i="1"/>
            </a:pPr>
            <a:r>
              <a:t>Build a Grape receiver</a:t>
            </a:r>
          </a:p>
        </p:txBody>
      </p:sp>
      <p:sp>
        <p:nvSpPr>
          <p:cNvPr id="395" name="Slide Number"/>
          <p:cNvSpPr txBox="1">
            <a:spLocks noGrp="1"/>
          </p:cNvSpPr>
          <p:nvPr>
            <p:ph type="sldNum" sz="quarter" idx="4294967295"/>
          </p:nvPr>
        </p:nvSpPr>
        <p:spPr>
          <a:xfrm>
            <a:off x="4289559" y="4803066"/>
            <a:ext cx="331518" cy="26425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lstStyle>
            <a:lvl1pPr>
              <a:defRPr>
                <a:solidFill>
                  <a:srgbClr val="FFFFFF"/>
                </a:solidFill>
              </a:defRPr>
            </a:lvl1pPr>
          </a:lstStyle>
          <a:p>
            <a:fld id="{86CB4B4D-7CA3-9044-876B-883B54F8677D}" type="slidenum">
              <a:rPr/>
              <a:t>32</a:t>
            </a:fld>
            <a:endParaRPr/>
          </a:p>
        </p:txBody>
      </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8">
            <a:extLst>
              <a:ext uri="{FF2B5EF4-FFF2-40B4-BE49-F238E27FC236}">
                <a16:creationId xmlns:a16="http://schemas.microsoft.com/office/drawing/2014/main" id="{92F93344-82C0-6A9A-87F3-87271F60BD17}"/>
              </a:ext>
            </a:extLst>
          </p:cNvPr>
          <p:cNvGrpSpPr/>
          <p:nvPr/>
        </p:nvGrpSpPr>
        <p:grpSpPr>
          <a:xfrm>
            <a:off x="0" y="642567"/>
            <a:ext cx="9144001" cy="4500934"/>
            <a:chOff x="0" y="0"/>
            <a:chExt cx="9144000" cy="4500933"/>
          </a:xfrm>
        </p:grpSpPr>
        <p:grpSp>
          <p:nvGrpSpPr>
            <p:cNvPr id="5" name="Google Shape;15;p1">
              <a:extLst>
                <a:ext uri="{FF2B5EF4-FFF2-40B4-BE49-F238E27FC236}">
                  <a16:creationId xmlns:a16="http://schemas.microsoft.com/office/drawing/2014/main" id="{324B8994-029C-2EFA-50C5-426C998E1EFA}"/>
                </a:ext>
              </a:extLst>
            </p:cNvPr>
            <p:cNvGrpSpPr/>
            <p:nvPr/>
          </p:nvGrpSpPr>
          <p:grpSpPr>
            <a:xfrm>
              <a:off x="0" y="3960940"/>
              <a:ext cx="9144001" cy="539995"/>
              <a:chOff x="0" y="0"/>
              <a:chExt cx="9144001" cy="539994"/>
            </a:xfrm>
          </p:grpSpPr>
          <p:pic>
            <p:nvPicPr>
              <p:cNvPr id="8" name="Google Shape;16;p1" descr="Google Shape;16;p1">
                <a:extLst>
                  <a:ext uri="{FF2B5EF4-FFF2-40B4-BE49-F238E27FC236}">
                    <a16:creationId xmlns:a16="http://schemas.microsoft.com/office/drawing/2014/main" id="{D641338B-E015-63ED-0D6E-3FAD63EAE1DB}"/>
                  </a:ext>
                </a:extLst>
              </p:cNvPr>
              <p:cNvPicPr>
                <a:picLocks noChangeAspect="1"/>
              </p:cNvPicPr>
              <p:nvPr/>
            </p:nvPicPr>
            <p:blipFill>
              <a:blip r:embed="rId3"/>
              <a:stretch>
                <a:fillRect/>
              </a:stretch>
            </p:blipFill>
            <p:spPr>
              <a:xfrm>
                <a:off x="2414755" y="-1"/>
                <a:ext cx="6729246" cy="539996"/>
              </a:xfrm>
              <a:prstGeom prst="rect">
                <a:avLst/>
              </a:prstGeom>
              <a:ln w="12700" cap="flat">
                <a:noFill/>
                <a:miter lim="400000"/>
              </a:ln>
              <a:effectLst/>
            </p:spPr>
          </p:pic>
          <p:pic>
            <p:nvPicPr>
              <p:cNvPr id="9" name="Google Shape;17;p1" descr="Google Shape;17;p1">
                <a:extLst>
                  <a:ext uri="{FF2B5EF4-FFF2-40B4-BE49-F238E27FC236}">
                    <a16:creationId xmlns:a16="http://schemas.microsoft.com/office/drawing/2014/main" id="{33FFE5A7-29AB-B1DC-C77E-CB93848466DF}"/>
                  </a:ext>
                </a:extLst>
              </p:cNvPr>
              <p:cNvPicPr>
                <a:picLocks noChangeAspect="1"/>
              </p:cNvPicPr>
              <p:nvPr/>
            </p:nvPicPr>
            <p:blipFill>
              <a:blip r:embed="rId3"/>
              <a:stretch>
                <a:fillRect/>
              </a:stretch>
            </p:blipFill>
            <p:spPr>
              <a:xfrm>
                <a:off x="-1" y="939"/>
                <a:ext cx="6717541" cy="539055"/>
              </a:xfrm>
              <a:prstGeom prst="rect">
                <a:avLst/>
              </a:prstGeom>
              <a:ln w="12700" cap="flat">
                <a:noFill/>
                <a:miter lim="400000"/>
              </a:ln>
              <a:effectLst/>
            </p:spPr>
          </p:pic>
        </p:grpSp>
        <p:sp>
          <p:nvSpPr>
            <p:cNvPr id="6" name="TextBox 6">
              <a:extLst>
                <a:ext uri="{FF2B5EF4-FFF2-40B4-BE49-F238E27FC236}">
                  <a16:creationId xmlns:a16="http://schemas.microsoft.com/office/drawing/2014/main" id="{558F445B-626D-7CF3-7A5A-1FE6C3E20151}"/>
                </a:ext>
              </a:extLst>
            </p:cNvPr>
            <p:cNvSpPr txBox="1"/>
            <p:nvPr/>
          </p:nvSpPr>
          <p:spPr>
            <a:xfrm>
              <a:off x="6442088" y="3996883"/>
              <a:ext cx="2644488" cy="39247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lgn="r">
                <a:defRPr sz="2400" b="1">
                  <a:solidFill>
                    <a:srgbClr val="FFFFFF"/>
                  </a:solidFill>
                </a:defRPr>
              </a:lvl1pPr>
            </a:lstStyle>
            <a:p>
              <a:r>
                <a:t>hamsci@hamsci.org</a:t>
              </a:r>
            </a:p>
          </p:txBody>
        </p:sp>
        <p:sp>
          <p:nvSpPr>
            <p:cNvPr id="7" name="Google Shape;14;p1">
              <a:extLst>
                <a:ext uri="{FF2B5EF4-FFF2-40B4-BE49-F238E27FC236}">
                  <a16:creationId xmlns:a16="http://schemas.microsoft.com/office/drawing/2014/main" id="{59EC5E8A-0834-FE8A-BA78-1CCB69C0FFA6}"/>
                </a:ext>
              </a:extLst>
            </p:cNvPr>
            <p:cNvSpPr/>
            <p:nvPr/>
          </p:nvSpPr>
          <p:spPr>
            <a:xfrm>
              <a:off x="212035" y="0"/>
              <a:ext cx="8719931" cy="1"/>
            </a:xfrm>
            <a:prstGeom prst="line">
              <a:avLst/>
            </a:prstGeom>
            <a:noFill/>
            <a:ln w="12700" cap="flat">
              <a:solidFill>
                <a:srgbClr val="000000"/>
              </a:solidFill>
              <a:prstDash val="solid"/>
              <a:round/>
            </a:ln>
            <a:effectLst/>
          </p:spPr>
          <p:txBody>
            <a:bodyPr wrap="square" lIns="45719" tIns="45719" rIns="45719" bIns="45719" numCol="1" anchor="t">
              <a:noAutofit/>
            </a:bodyPr>
            <a:lstStyle/>
            <a:p>
              <a:endParaRPr/>
            </a:p>
          </p:txBody>
        </p:sp>
      </p:grpSp>
      <p:grpSp>
        <p:nvGrpSpPr>
          <p:cNvPr id="10" name="Group 10">
            <a:extLst>
              <a:ext uri="{FF2B5EF4-FFF2-40B4-BE49-F238E27FC236}">
                <a16:creationId xmlns:a16="http://schemas.microsoft.com/office/drawing/2014/main" id="{DC25C85F-972A-65E2-43AF-4155D2045E81}"/>
              </a:ext>
            </a:extLst>
          </p:cNvPr>
          <p:cNvGrpSpPr/>
          <p:nvPr/>
        </p:nvGrpSpPr>
        <p:grpSpPr>
          <a:xfrm>
            <a:off x="3323511" y="4644189"/>
            <a:ext cx="2496980" cy="411481"/>
            <a:chOff x="0" y="0"/>
            <a:chExt cx="2496979" cy="411480"/>
          </a:xfrm>
        </p:grpSpPr>
        <p:pic>
          <p:nvPicPr>
            <p:cNvPr id="11" name="Picture 11" descr="Picture 11">
              <a:extLst>
                <a:ext uri="{FF2B5EF4-FFF2-40B4-BE49-F238E27FC236}">
                  <a16:creationId xmlns:a16="http://schemas.microsoft.com/office/drawing/2014/main" id="{544E2B48-DB81-17BF-1392-69E59AC287E5}"/>
                </a:ext>
              </a:extLst>
            </p:cNvPr>
            <p:cNvPicPr>
              <a:picLocks noChangeAspect="1"/>
            </p:cNvPicPr>
            <p:nvPr/>
          </p:nvPicPr>
          <p:blipFill>
            <a:blip r:embed="rId4"/>
            <a:stretch>
              <a:fillRect/>
            </a:stretch>
          </p:blipFill>
          <p:spPr>
            <a:xfrm>
              <a:off x="-1" y="0"/>
              <a:ext cx="411481" cy="411481"/>
            </a:xfrm>
            <a:prstGeom prst="rect">
              <a:avLst/>
            </a:prstGeom>
            <a:ln w="12700" cap="flat">
              <a:noFill/>
              <a:miter lim="400000"/>
            </a:ln>
            <a:effectLst/>
          </p:spPr>
        </p:pic>
        <p:pic>
          <p:nvPicPr>
            <p:cNvPr id="12" name="Picture 12" descr="Picture 12">
              <a:extLst>
                <a:ext uri="{FF2B5EF4-FFF2-40B4-BE49-F238E27FC236}">
                  <a16:creationId xmlns:a16="http://schemas.microsoft.com/office/drawing/2014/main" id="{C9110220-3812-B322-9BDB-92B45DCAB43A}"/>
                </a:ext>
              </a:extLst>
            </p:cNvPr>
            <p:cNvPicPr>
              <a:picLocks noChangeAspect="1"/>
            </p:cNvPicPr>
            <p:nvPr/>
          </p:nvPicPr>
          <p:blipFill>
            <a:blip r:embed="rId5"/>
            <a:stretch>
              <a:fillRect/>
            </a:stretch>
          </p:blipFill>
          <p:spPr>
            <a:xfrm>
              <a:off x="671601" y="0"/>
              <a:ext cx="517854" cy="411481"/>
            </a:xfrm>
            <a:prstGeom prst="rect">
              <a:avLst/>
            </a:prstGeom>
            <a:ln w="12700" cap="flat">
              <a:noFill/>
              <a:miter lim="400000"/>
            </a:ln>
            <a:effectLst/>
          </p:spPr>
        </p:pic>
        <p:pic>
          <p:nvPicPr>
            <p:cNvPr id="13" name="Picture 2" descr="Picture 2">
              <a:extLst>
                <a:ext uri="{FF2B5EF4-FFF2-40B4-BE49-F238E27FC236}">
                  <a16:creationId xmlns:a16="http://schemas.microsoft.com/office/drawing/2014/main" id="{92A0FF66-D634-C2A4-818F-86E378973D57}"/>
                </a:ext>
              </a:extLst>
            </p:cNvPr>
            <p:cNvPicPr>
              <a:picLocks noChangeAspect="1"/>
            </p:cNvPicPr>
            <p:nvPr/>
          </p:nvPicPr>
          <p:blipFill>
            <a:blip r:embed="rId6"/>
            <a:stretch>
              <a:fillRect/>
            </a:stretch>
          </p:blipFill>
          <p:spPr>
            <a:xfrm>
              <a:off x="1449575" y="0"/>
              <a:ext cx="1047404" cy="411481"/>
            </a:xfrm>
            <a:prstGeom prst="rect">
              <a:avLst/>
            </a:prstGeom>
            <a:ln w="12700" cap="flat">
              <a:noFill/>
              <a:miter lim="400000"/>
            </a:ln>
            <a:effectLst/>
          </p:spPr>
        </p:pic>
      </p:grpSp>
      <p:sp>
        <p:nvSpPr>
          <p:cNvPr id="14" name="Title 1">
            <a:extLst>
              <a:ext uri="{FF2B5EF4-FFF2-40B4-BE49-F238E27FC236}">
                <a16:creationId xmlns:a16="http://schemas.microsoft.com/office/drawing/2014/main" id="{6198F103-C279-9906-87A2-6051EA2C6F12}"/>
              </a:ext>
            </a:extLst>
          </p:cNvPr>
          <p:cNvSpPr txBox="1">
            <a:spLocks/>
          </p:cNvSpPr>
          <p:nvPr/>
        </p:nvSpPr>
        <p:spPr>
          <a:xfrm>
            <a:off x="176289" y="92098"/>
            <a:ext cx="8673353" cy="53249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err="1">
                <a:solidFill>
                  <a:srgbClr val="00B0F0"/>
                </a:solidFill>
              </a:rPr>
              <a:t>HamSCI</a:t>
            </a:r>
            <a:r>
              <a:rPr lang="en-US" sz="2800" b="1" dirty="0">
                <a:solidFill>
                  <a:srgbClr val="00B0F0"/>
                </a:solidFill>
              </a:rPr>
              <a:t> Zoom Telecons—Get Involved!!</a:t>
            </a:r>
          </a:p>
        </p:txBody>
      </p:sp>
      <p:sp>
        <p:nvSpPr>
          <p:cNvPr id="15" name="Slide Number Placeholder 3">
            <a:extLst>
              <a:ext uri="{FF2B5EF4-FFF2-40B4-BE49-F238E27FC236}">
                <a16:creationId xmlns:a16="http://schemas.microsoft.com/office/drawing/2014/main" id="{21EF7091-086E-F6ED-47A1-7A562EC0F065}"/>
              </a:ext>
            </a:extLst>
          </p:cNvPr>
          <p:cNvSpPr txBox="1">
            <a:spLocks/>
          </p:cNvSpPr>
          <p:nvPr/>
        </p:nvSpPr>
        <p:spPr>
          <a:xfrm>
            <a:off x="8581429" y="600232"/>
            <a:ext cx="727023" cy="2746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23C2AF2-0460-C845-B5FE-9023C86DF0D3}" type="slidenum">
              <a:rPr lang="en-US" smtClean="0"/>
              <a:pPr/>
              <a:t>33</a:t>
            </a:fld>
            <a:endParaRPr lang="en-US" dirty="0"/>
          </a:p>
        </p:txBody>
      </p:sp>
      <p:graphicFrame>
        <p:nvGraphicFramePr>
          <p:cNvPr id="16" name="Table 5">
            <a:extLst>
              <a:ext uri="{FF2B5EF4-FFF2-40B4-BE49-F238E27FC236}">
                <a16:creationId xmlns:a16="http://schemas.microsoft.com/office/drawing/2014/main" id="{B862BD89-D796-A2B2-5570-8DDD2E7984D3}"/>
              </a:ext>
            </a:extLst>
          </p:cNvPr>
          <p:cNvGraphicFramePr>
            <a:graphicFrameLocks noGrp="1"/>
          </p:cNvGraphicFramePr>
          <p:nvPr>
            <p:extLst>
              <p:ext uri="{D42A27DB-BD31-4B8C-83A1-F6EECF244321}">
                <p14:modId xmlns:p14="http://schemas.microsoft.com/office/powerpoint/2010/main" val="984265720"/>
              </p:ext>
            </p:extLst>
          </p:nvPr>
        </p:nvGraphicFramePr>
        <p:xfrm>
          <a:off x="212035" y="906710"/>
          <a:ext cx="8731770" cy="3398385"/>
        </p:xfrm>
        <a:graphic>
          <a:graphicData uri="http://schemas.openxmlformats.org/drawingml/2006/table">
            <a:tbl>
              <a:tblPr firstCol="1" bandRow="1">
                <a:tableStyleId>{5C22544A-7EE6-4342-B048-85BDC9FD1C3A}</a:tableStyleId>
              </a:tblPr>
              <a:tblGrid>
                <a:gridCol w="2174474">
                  <a:extLst>
                    <a:ext uri="{9D8B030D-6E8A-4147-A177-3AD203B41FA5}">
                      <a16:colId xmlns:a16="http://schemas.microsoft.com/office/drawing/2014/main" val="1038798036"/>
                    </a:ext>
                  </a:extLst>
                </a:gridCol>
                <a:gridCol w="3646706">
                  <a:extLst>
                    <a:ext uri="{9D8B030D-6E8A-4147-A177-3AD203B41FA5}">
                      <a16:colId xmlns:a16="http://schemas.microsoft.com/office/drawing/2014/main" val="3302654652"/>
                    </a:ext>
                  </a:extLst>
                </a:gridCol>
                <a:gridCol w="2910590">
                  <a:extLst>
                    <a:ext uri="{9D8B030D-6E8A-4147-A177-3AD203B41FA5}">
                      <a16:colId xmlns:a16="http://schemas.microsoft.com/office/drawing/2014/main" val="2161893863"/>
                    </a:ext>
                  </a:extLst>
                </a:gridCol>
              </a:tblGrid>
              <a:tr h="1132795">
                <a:tc>
                  <a:txBody>
                    <a:bodyPr/>
                    <a:lstStyle/>
                    <a:p>
                      <a:pPr algn="ctr"/>
                      <a:r>
                        <a:rPr lang="en-US" dirty="0"/>
                        <a:t>TangerineSDR Telecon</a:t>
                      </a:r>
                    </a:p>
                  </a:txBody>
                  <a:tcPr>
                    <a:solidFill>
                      <a:srgbClr val="FF6600"/>
                    </a:solidFill>
                  </a:tcPr>
                </a:tc>
                <a:tc>
                  <a:txBody>
                    <a:bodyPr/>
                    <a:lstStyle/>
                    <a:p>
                      <a:pPr algn="ctr"/>
                      <a:r>
                        <a:rPr lang="en-US" b="1" dirty="0"/>
                        <a:t>Engineering telecon to support the TangerineSDR and magnetometer board development.</a:t>
                      </a:r>
                    </a:p>
                  </a:txBody>
                  <a:tcPr anchor="ctr">
                    <a:solidFill>
                      <a:srgbClr val="FFCC99"/>
                    </a:solidFill>
                  </a:tcPr>
                </a:tc>
                <a:tc>
                  <a:txBody>
                    <a:bodyPr/>
                    <a:lstStyle/>
                    <a:p>
                      <a:pPr algn="ctr"/>
                      <a:r>
                        <a:rPr lang="en-US" b="1" dirty="0"/>
                        <a:t>Mondays at 9 PM Eastern</a:t>
                      </a:r>
                    </a:p>
                    <a:p>
                      <a:pPr algn="ctr"/>
                      <a:r>
                        <a:rPr lang="en-US" b="1" dirty="0"/>
                        <a:t>(Tuesdays 0200z)</a:t>
                      </a:r>
                    </a:p>
                  </a:txBody>
                  <a:tcPr anchor="ctr">
                    <a:solidFill>
                      <a:srgbClr val="FFCC99"/>
                    </a:solidFill>
                  </a:tcPr>
                </a:tc>
                <a:extLst>
                  <a:ext uri="{0D108BD9-81ED-4DB2-BD59-A6C34878D82A}">
                    <a16:rowId xmlns:a16="http://schemas.microsoft.com/office/drawing/2014/main" val="1338803060"/>
                  </a:ext>
                </a:extLst>
              </a:tr>
              <a:tr h="1132795">
                <a:tc>
                  <a:txBody>
                    <a:bodyPr/>
                    <a:lstStyle/>
                    <a:p>
                      <a:pPr algn="ctr"/>
                      <a:r>
                        <a:rPr lang="en-US" dirty="0"/>
                        <a:t>Grape Telecon</a:t>
                      </a:r>
                    </a:p>
                  </a:txBody>
                  <a:tcPr>
                    <a:solidFill>
                      <a:srgbClr val="FF6600"/>
                    </a:solidFill>
                  </a:tcPr>
                </a:tc>
                <a:tc>
                  <a:txBody>
                    <a:bodyPr/>
                    <a:lstStyle/>
                    <a:p>
                      <a:pPr algn="ctr"/>
                      <a:r>
                        <a:rPr lang="en-US" b="1" dirty="0"/>
                        <a:t>Telecon to support engineering and science related to the Grape (low-cost) Personal Space Weather Station.</a:t>
                      </a:r>
                    </a:p>
                  </a:txBody>
                  <a:tcPr anchor="ctr">
                    <a:solidFill>
                      <a:srgbClr val="FFCC99"/>
                    </a:solidFill>
                  </a:tcPr>
                </a:tc>
                <a:tc>
                  <a:txBody>
                    <a:bodyPr/>
                    <a:lstStyle/>
                    <a:p>
                      <a:pPr algn="ctr"/>
                      <a:r>
                        <a:rPr lang="en-US" b="1" dirty="0"/>
                        <a:t>Thursdays at 10 AM Eastern</a:t>
                      </a:r>
                    </a:p>
                    <a:p>
                      <a:pPr algn="ctr"/>
                      <a:r>
                        <a:rPr lang="en-US" b="1" dirty="0"/>
                        <a:t>(1500z)</a:t>
                      </a:r>
                    </a:p>
                  </a:txBody>
                  <a:tcPr anchor="ctr">
                    <a:solidFill>
                      <a:srgbClr val="FFCC99"/>
                    </a:solidFill>
                  </a:tcPr>
                </a:tc>
                <a:extLst>
                  <a:ext uri="{0D108BD9-81ED-4DB2-BD59-A6C34878D82A}">
                    <a16:rowId xmlns:a16="http://schemas.microsoft.com/office/drawing/2014/main" val="1927460495"/>
                  </a:ext>
                </a:extLst>
              </a:tr>
              <a:tr h="1132795">
                <a:tc>
                  <a:txBody>
                    <a:bodyPr/>
                    <a:lstStyle/>
                    <a:p>
                      <a:pPr algn="ctr"/>
                      <a:r>
                        <a:rPr lang="en-US" dirty="0"/>
                        <a:t>SEQP Telecon</a:t>
                      </a:r>
                    </a:p>
                  </a:txBody>
                  <a:tcPr>
                    <a:solidFill>
                      <a:srgbClr val="FF6600"/>
                    </a:solidFill>
                  </a:tcPr>
                </a:tc>
                <a:tc>
                  <a:txBody>
                    <a:bodyPr/>
                    <a:lstStyle/>
                    <a:p>
                      <a:pPr algn="ctr"/>
                      <a:r>
                        <a:rPr lang="en-US" b="1" dirty="0"/>
                        <a:t>Telecon to support the 2023 and 2024 Solar Eclipse QSO Parties.</a:t>
                      </a:r>
                    </a:p>
                  </a:txBody>
                  <a:tcPr anchor="ctr">
                    <a:solidFill>
                      <a:srgbClr val="FFCC99"/>
                    </a:solidFill>
                  </a:tcPr>
                </a:tc>
                <a:tc>
                  <a:txBody>
                    <a:bodyPr/>
                    <a:lstStyle/>
                    <a:p>
                      <a:pPr algn="ctr"/>
                      <a:r>
                        <a:rPr lang="en-US" b="1" dirty="0"/>
                        <a:t>Thursdays at 4 PM Eastern</a:t>
                      </a:r>
                    </a:p>
                    <a:p>
                      <a:pPr algn="ctr"/>
                      <a:r>
                        <a:rPr lang="en-US" b="1" dirty="0"/>
                        <a:t>(2100z)</a:t>
                      </a:r>
                    </a:p>
                  </a:txBody>
                  <a:tcPr anchor="ctr">
                    <a:solidFill>
                      <a:srgbClr val="FFCC99"/>
                    </a:solidFill>
                  </a:tcPr>
                </a:tc>
                <a:extLst>
                  <a:ext uri="{0D108BD9-81ED-4DB2-BD59-A6C34878D82A}">
                    <a16:rowId xmlns:a16="http://schemas.microsoft.com/office/drawing/2014/main" val="974080812"/>
                  </a:ext>
                </a:extLst>
              </a:tr>
            </a:tbl>
          </a:graphicData>
        </a:graphic>
      </p:graphicFrame>
      <p:sp>
        <p:nvSpPr>
          <p:cNvPr id="17" name="TextBox 16">
            <a:extLst>
              <a:ext uri="{FF2B5EF4-FFF2-40B4-BE49-F238E27FC236}">
                <a16:creationId xmlns:a16="http://schemas.microsoft.com/office/drawing/2014/main" id="{FF616528-2E9E-F3F3-E8FF-C9A23217FA71}"/>
              </a:ext>
            </a:extLst>
          </p:cNvPr>
          <p:cNvSpPr txBox="1"/>
          <p:nvPr/>
        </p:nvSpPr>
        <p:spPr>
          <a:xfrm>
            <a:off x="2345713" y="4880061"/>
            <a:ext cx="4818948" cy="307777"/>
          </a:xfrm>
          <a:prstGeom prst="rect">
            <a:avLst/>
          </a:prstGeom>
          <a:noFill/>
        </p:spPr>
        <p:txBody>
          <a:bodyPr wrap="none" rtlCol="0">
            <a:spAutoFit/>
          </a:bodyPr>
          <a:lstStyle/>
          <a:p>
            <a:r>
              <a:rPr lang="en-US" dirty="0"/>
              <a:t>Zoom links and calendar at </a:t>
            </a:r>
            <a:r>
              <a:rPr lang="en-US" dirty="0">
                <a:hlinkClick r:id="rId7"/>
              </a:rPr>
              <a:t>http://hamsci.org/get-involved</a:t>
            </a:r>
            <a:r>
              <a:rPr lang="en-US" dirty="0"/>
              <a:t>.</a:t>
            </a:r>
          </a:p>
        </p:txBody>
      </p:sp>
      <p:grpSp>
        <p:nvGrpSpPr>
          <p:cNvPr id="18" name="Group 17">
            <a:extLst>
              <a:ext uri="{FF2B5EF4-FFF2-40B4-BE49-F238E27FC236}">
                <a16:creationId xmlns:a16="http://schemas.microsoft.com/office/drawing/2014/main" id="{F37CF46C-A2B4-55B5-E980-AEE1EDA1757C}"/>
              </a:ext>
            </a:extLst>
          </p:cNvPr>
          <p:cNvGrpSpPr/>
          <p:nvPr/>
        </p:nvGrpSpPr>
        <p:grpSpPr>
          <a:xfrm>
            <a:off x="982396" y="1663857"/>
            <a:ext cx="875667" cy="727075"/>
            <a:chOff x="870583" y="1063625"/>
            <a:chExt cx="875667" cy="727075"/>
          </a:xfrm>
        </p:grpSpPr>
        <p:sp>
          <p:nvSpPr>
            <p:cNvPr id="19" name="Rectangle 18">
              <a:extLst>
                <a:ext uri="{FF2B5EF4-FFF2-40B4-BE49-F238E27FC236}">
                  <a16:creationId xmlns:a16="http://schemas.microsoft.com/office/drawing/2014/main" id="{06462D99-872F-C808-BCC5-9934428D1B81}"/>
                </a:ext>
              </a:extLst>
            </p:cNvPr>
            <p:cNvSpPr/>
            <p:nvPr/>
          </p:nvSpPr>
          <p:spPr>
            <a:xfrm>
              <a:off x="870583" y="1063625"/>
              <a:ext cx="875667" cy="727075"/>
            </a:xfrm>
            <a:prstGeom prst="rect">
              <a:avLst/>
            </a:prstGeom>
            <a:solidFill>
              <a:schemeClr val="bg1"/>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19">
              <a:extLst>
                <a:ext uri="{FF2B5EF4-FFF2-40B4-BE49-F238E27FC236}">
                  <a16:creationId xmlns:a16="http://schemas.microsoft.com/office/drawing/2014/main" id="{5A0E72CD-A73D-DF3D-9BD8-EBB98FEC8CD3}"/>
                </a:ext>
              </a:extLst>
            </p:cNvPr>
            <p:cNvGrpSpPr/>
            <p:nvPr/>
          </p:nvGrpSpPr>
          <p:grpSpPr>
            <a:xfrm>
              <a:off x="889835" y="1116065"/>
              <a:ext cx="837163" cy="641245"/>
              <a:chOff x="5660155" y="2380984"/>
              <a:chExt cx="898877" cy="688516"/>
            </a:xfrm>
          </p:grpSpPr>
          <p:grpSp>
            <p:nvGrpSpPr>
              <p:cNvPr id="21" name="Group 20">
                <a:extLst>
                  <a:ext uri="{FF2B5EF4-FFF2-40B4-BE49-F238E27FC236}">
                    <a16:creationId xmlns:a16="http://schemas.microsoft.com/office/drawing/2014/main" id="{9E2D8185-0739-0DB5-D145-D024EFAA099C}"/>
                  </a:ext>
                </a:extLst>
              </p:cNvPr>
              <p:cNvGrpSpPr/>
              <p:nvPr/>
            </p:nvGrpSpPr>
            <p:grpSpPr>
              <a:xfrm>
                <a:off x="5660155" y="2562846"/>
                <a:ext cx="898877" cy="506654"/>
                <a:chOff x="5652690" y="2562846"/>
                <a:chExt cx="898877" cy="506654"/>
              </a:xfrm>
            </p:grpSpPr>
            <p:pic>
              <p:nvPicPr>
                <p:cNvPr id="23" name="Picture 22">
                  <a:extLst>
                    <a:ext uri="{FF2B5EF4-FFF2-40B4-BE49-F238E27FC236}">
                      <a16:creationId xmlns:a16="http://schemas.microsoft.com/office/drawing/2014/main" id="{B8C64FCA-2AE4-BBE2-FF6E-B485C21ACB16}"/>
                    </a:ext>
                  </a:extLst>
                </p:cNvPr>
                <p:cNvPicPr>
                  <a:picLocks noChangeAspect="1"/>
                </p:cNvPicPr>
                <p:nvPr/>
              </p:nvPicPr>
              <p:blipFill>
                <a:blip r:embed="rId8">
                  <a:clrChange>
                    <a:clrFrom>
                      <a:srgbClr val="FFFFFF"/>
                    </a:clrFrom>
                    <a:clrTo>
                      <a:srgbClr val="FFFFFF">
                        <a:alpha val="0"/>
                      </a:srgbClr>
                    </a:clrTo>
                  </a:clrChange>
                </a:blip>
                <a:stretch>
                  <a:fillRect/>
                </a:stretch>
              </p:blipFill>
              <p:spPr>
                <a:xfrm>
                  <a:off x="6034133" y="2562846"/>
                  <a:ext cx="517434" cy="506654"/>
                </a:xfrm>
                <a:prstGeom prst="rect">
                  <a:avLst/>
                </a:prstGeom>
              </p:spPr>
            </p:pic>
            <p:pic>
              <p:nvPicPr>
                <p:cNvPr id="24" name="Picture 23">
                  <a:extLst>
                    <a:ext uri="{FF2B5EF4-FFF2-40B4-BE49-F238E27FC236}">
                      <a16:creationId xmlns:a16="http://schemas.microsoft.com/office/drawing/2014/main" id="{93EC07A9-9377-6D78-B2D3-C92920773B18}"/>
                    </a:ext>
                  </a:extLst>
                </p:cNvPr>
                <p:cNvPicPr>
                  <a:picLocks noChangeAspect="1"/>
                </p:cNvPicPr>
                <p:nvPr/>
              </p:nvPicPr>
              <p:blipFill>
                <a:blip r:embed="rId9">
                  <a:clrChange>
                    <a:clrFrom>
                      <a:srgbClr val="FFFFFF">
                        <a:alpha val="0"/>
                      </a:srgbClr>
                    </a:clrFrom>
                    <a:clrTo>
                      <a:srgbClr val="FFFFFF">
                        <a:alpha val="0"/>
                      </a:srgbClr>
                    </a:clrTo>
                  </a:clrChange>
                </a:blip>
                <a:stretch>
                  <a:fillRect/>
                </a:stretch>
              </p:blipFill>
              <p:spPr>
                <a:xfrm>
                  <a:off x="5652690" y="2572621"/>
                  <a:ext cx="425109" cy="487104"/>
                </a:xfrm>
                <a:prstGeom prst="rect">
                  <a:avLst/>
                </a:prstGeom>
              </p:spPr>
            </p:pic>
          </p:grpSp>
          <p:pic>
            <p:nvPicPr>
              <p:cNvPr id="22" name="Picture 21">
                <a:extLst>
                  <a:ext uri="{FF2B5EF4-FFF2-40B4-BE49-F238E27FC236}">
                    <a16:creationId xmlns:a16="http://schemas.microsoft.com/office/drawing/2014/main" id="{693B4F05-9BC6-85B4-7C7F-BC4B002F4D4B}"/>
                  </a:ext>
                </a:extLst>
              </p:cNvPr>
              <p:cNvPicPr>
                <a:picLocks noChangeAspect="1"/>
              </p:cNvPicPr>
              <p:nvPr/>
            </p:nvPicPr>
            <p:blipFill>
              <a:blip r:embed="rId10">
                <a:clrChange>
                  <a:clrFrom>
                    <a:srgbClr val="FFFFFF">
                      <a:alpha val="0"/>
                    </a:srgbClr>
                  </a:clrFrom>
                  <a:clrTo>
                    <a:srgbClr val="FFFFFF">
                      <a:alpha val="0"/>
                    </a:srgbClr>
                  </a:clrTo>
                </a:clrChange>
              </a:blip>
              <a:srcRect/>
              <a:stretch/>
            </p:blipFill>
            <p:spPr>
              <a:xfrm>
                <a:off x="5668981" y="2380984"/>
                <a:ext cx="844917" cy="176621"/>
              </a:xfrm>
              <a:prstGeom prst="rect">
                <a:avLst/>
              </a:prstGeom>
            </p:spPr>
          </p:pic>
        </p:grpSp>
      </p:grpSp>
      <p:grpSp>
        <p:nvGrpSpPr>
          <p:cNvPr id="25" name="Group 24">
            <a:extLst>
              <a:ext uri="{FF2B5EF4-FFF2-40B4-BE49-F238E27FC236}">
                <a16:creationId xmlns:a16="http://schemas.microsoft.com/office/drawing/2014/main" id="{3D55294D-E191-DD2B-65A8-38563B3F06A5}"/>
              </a:ext>
            </a:extLst>
          </p:cNvPr>
          <p:cNvGrpSpPr/>
          <p:nvPr/>
        </p:nvGrpSpPr>
        <p:grpSpPr>
          <a:xfrm>
            <a:off x="863108" y="3936522"/>
            <a:ext cx="1114243" cy="615950"/>
            <a:chOff x="739957" y="3359150"/>
            <a:chExt cx="1114243" cy="615950"/>
          </a:xfrm>
        </p:grpSpPr>
        <p:sp>
          <p:nvSpPr>
            <p:cNvPr id="26" name="Rectangle 25">
              <a:extLst>
                <a:ext uri="{FF2B5EF4-FFF2-40B4-BE49-F238E27FC236}">
                  <a16:creationId xmlns:a16="http://schemas.microsoft.com/office/drawing/2014/main" id="{CD26A137-7531-4BF5-EAC2-95ABE917454C}"/>
                </a:ext>
              </a:extLst>
            </p:cNvPr>
            <p:cNvSpPr/>
            <p:nvPr/>
          </p:nvSpPr>
          <p:spPr>
            <a:xfrm>
              <a:off x="739957" y="3359150"/>
              <a:ext cx="1114243" cy="61595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a:extLst>
                <a:ext uri="{FF2B5EF4-FFF2-40B4-BE49-F238E27FC236}">
                  <a16:creationId xmlns:a16="http://schemas.microsoft.com/office/drawing/2014/main" id="{384150C3-5DC5-366F-D2F2-89176FF1CCC2}"/>
                </a:ext>
              </a:extLst>
            </p:cNvPr>
            <p:cNvPicPr>
              <a:picLocks noChangeAspect="1"/>
            </p:cNvPicPr>
            <p:nvPr/>
          </p:nvPicPr>
          <p:blipFill>
            <a:blip r:embed="rId11"/>
            <a:stretch>
              <a:fillRect/>
            </a:stretch>
          </p:blipFill>
          <p:spPr>
            <a:xfrm>
              <a:off x="757830" y="3394583"/>
              <a:ext cx="1078496" cy="545084"/>
            </a:xfrm>
            <a:prstGeom prst="rect">
              <a:avLst/>
            </a:prstGeom>
          </p:spPr>
        </p:pic>
      </p:grpSp>
      <p:grpSp>
        <p:nvGrpSpPr>
          <p:cNvPr id="28" name="Group 27">
            <a:extLst>
              <a:ext uri="{FF2B5EF4-FFF2-40B4-BE49-F238E27FC236}">
                <a16:creationId xmlns:a16="http://schemas.microsoft.com/office/drawing/2014/main" id="{A74AD8C5-D0A3-2BFD-B85D-0282C1684421}"/>
              </a:ext>
            </a:extLst>
          </p:cNvPr>
          <p:cNvGrpSpPr/>
          <p:nvPr/>
        </p:nvGrpSpPr>
        <p:grpSpPr>
          <a:xfrm>
            <a:off x="555740" y="2834894"/>
            <a:ext cx="1728978" cy="591088"/>
            <a:chOff x="376047" y="2234662"/>
            <a:chExt cx="1728978" cy="591088"/>
          </a:xfrm>
        </p:grpSpPr>
        <p:sp>
          <p:nvSpPr>
            <p:cNvPr id="29" name="Rectangle 28">
              <a:extLst>
                <a:ext uri="{FF2B5EF4-FFF2-40B4-BE49-F238E27FC236}">
                  <a16:creationId xmlns:a16="http://schemas.microsoft.com/office/drawing/2014/main" id="{A5540BA5-C413-B2F6-168A-C459C7124C22}"/>
                </a:ext>
              </a:extLst>
            </p:cNvPr>
            <p:cNvSpPr/>
            <p:nvPr/>
          </p:nvSpPr>
          <p:spPr>
            <a:xfrm>
              <a:off x="376047" y="2234662"/>
              <a:ext cx="1728978" cy="591088"/>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9525">
                  <a:solidFill>
                    <a:schemeClr val="tx1"/>
                  </a:solidFill>
                </a:ln>
              </a:endParaRPr>
            </a:p>
          </p:txBody>
        </p:sp>
        <p:grpSp>
          <p:nvGrpSpPr>
            <p:cNvPr id="30" name="Group 29">
              <a:extLst>
                <a:ext uri="{FF2B5EF4-FFF2-40B4-BE49-F238E27FC236}">
                  <a16:creationId xmlns:a16="http://schemas.microsoft.com/office/drawing/2014/main" id="{7D180B69-4257-B836-4E44-E51E9E8C547E}"/>
                </a:ext>
              </a:extLst>
            </p:cNvPr>
            <p:cNvGrpSpPr/>
            <p:nvPr/>
          </p:nvGrpSpPr>
          <p:grpSpPr>
            <a:xfrm>
              <a:off x="387776" y="2252064"/>
              <a:ext cx="1705521" cy="556284"/>
              <a:chOff x="385572" y="2247362"/>
              <a:chExt cx="1705521" cy="556284"/>
            </a:xfrm>
          </p:grpSpPr>
          <p:pic>
            <p:nvPicPr>
              <p:cNvPr id="31" name="Google Shape;216;g73bef4bc1e_0_0">
                <a:extLst>
                  <a:ext uri="{FF2B5EF4-FFF2-40B4-BE49-F238E27FC236}">
                    <a16:creationId xmlns:a16="http://schemas.microsoft.com/office/drawing/2014/main" id="{41E89E33-C409-788B-B545-8CA96B0A13A3}"/>
                  </a:ext>
                </a:extLst>
              </p:cNvPr>
              <p:cNvPicPr preferRelativeResize="0"/>
              <p:nvPr/>
            </p:nvPicPr>
            <p:blipFill rotWithShape="1">
              <a:blip r:embed="rId12" cstate="print">
                <a:alphaModFix/>
                <a:extLst>
                  <a:ext uri="{28A0092B-C50C-407E-A947-70E740481C1C}">
                    <a14:useLocalDpi xmlns:a14="http://schemas.microsoft.com/office/drawing/2010/main" val="0"/>
                  </a:ext>
                </a:extLst>
              </a:blip>
              <a:srcRect l="12771" t="32895" r="27442" b="15471"/>
              <a:stretch/>
            </p:blipFill>
            <p:spPr>
              <a:xfrm rot="16200000">
                <a:off x="1344370" y="2056923"/>
                <a:ext cx="556284" cy="937162"/>
              </a:xfrm>
              <a:prstGeom prst="rect">
                <a:avLst/>
              </a:prstGeom>
              <a:noFill/>
              <a:ln>
                <a:noFill/>
              </a:ln>
            </p:spPr>
          </p:pic>
          <p:pic>
            <p:nvPicPr>
              <p:cNvPr id="32" name="Picture 31">
                <a:extLst>
                  <a:ext uri="{FF2B5EF4-FFF2-40B4-BE49-F238E27FC236}">
                    <a16:creationId xmlns:a16="http://schemas.microsoft.com/office/drawing/2014/main" id="{0A553487-1D29-6D07-1302-A0ACF5A6BD57}"/>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85572" y="2255337"/>
                <a:ext cx="721469" cy="540335"/>
              </a:xfrm>
              <a:prstGeom prst="rect">
                <a:avLst/>
              </a:prstGeom>
            </p:spPr>
          </p:pic>
        </p:grpSp>
      </p:grpSp>
    </p:spTree>
    <p:extLst>
      <p:ext uri="{BB962C8B-B14F-4D97-AF65-F5344CB8AC3E}">
        <p14:creationId xmlns:p14="http://schemas.microsoft.com/office/powerpoint/2010/main" val="4001529128"/>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7232087-1C6E-D073-E90C-30A20FDB434F}"/>
              </a:ext>
            </a:extLst>
          </p:cNvPr>
          <p:cNvSpPr txBox="1">
            <a:spLocks noGrp="1"/>
          </p:cNvSpPr>
          <p:nvPr>
            <p:ph type="title"/>
          </p:nvPr>
        </p:nvSpPr>
        <p:spPr>
          <a:xfrm>
            <a:off x="249238" y="42863"/>
            <a:ext cx="8672512" cy="53181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err="1">
                <a:solidFill>
                  <a:srgbClr val="00B0F0"/>
                </a:solidFill>
              </a:rPr>
              <a:t>HamSCI</a:t>
            </a:r>
            <a:r>
              <a:rPr lang="en-US" sz="2800" b="1" dirty="0">
                <a:solidFill>
                  <a:srgbClr val="00B0F0"/>
                </a:solidFill>
              </a:rPr>
              <a:t> Zoom Telecons—Get Involved!!</a:t>
            </a:r>
          </a:p>
        </p:txBody>
      </p:sp>
      <p:sp>
        <p:nvSpPr>
          <p:cNvPr id="5" name="Text Placeholder 2">
            <a:extLst>
              <a:ext uri="{FF2B5EF4-FFF2-40B4-BE49-F238E27FC236}">
                <a16:creationId xmlns:a16="http://schemas.microsoft.com/office/drawing/2014/main" id="{332B08CB-8F8D-4C3C-64A6-017F3D8AB3CE}"/>
              </a:ext>
            </a:extLst>
          </p:cNvPr>
          <p:cNvSpPr txBox="1">
            <a:spLocks/>
          </p:cNvSpPr>
          <p:nvPr/>
        </p:nvSpPr>
        <p:spPr>
          <a:xfrm>
            <a:off x="312062" y="1092881"/>
            <a:ext cx="3941977" cy="3314001"/>
          </a:xfrm>
          <a:prstGeom prst="rect">
            <a:avLst/>
          </a:prstGeom>
        </p:spPr>
        <p:txBody>
          <a:bodyPr>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t>March 22-23, 2024</a:t>
            </a:r>
            <a:r>
              <a:rPr lang="en-US" dirty="0"/>
              <a:t> @</a:t>
            </a:r>
            <a:br>
              <a:rPr lang="en-US" dirty="0"/>
            </a:br>
            <a:r>
              <a:rPr lang="en-US" dirty="0"/>
              <a:t>Case Western Reserve University</a:t>
            </a:r>
            <a:br>
              <a:rPr lang="en-US" dirty="0"/>
            </a:br>
            <a:r>
              <a:rPr lang="en-US" dirty="0"/>
              <a:t>Cleveland, OH</a:t>
            </a:r>
          </a:p>
          <a:p>
            <a:r>
              <a:rPr lang="en-US" dirty="0"/>
              <a:t>Theme will be </a:t>
            </a:r>
            <a:r>
              <a:rPr lang="en-US" b="1" dirty="0"/>
              <a:t>Alignments</a:t>
            </a:r>
            <a:r>
              <a:rPr lang="en-US" dirty="0"/>
              <a:t> between</a:t>
            </a:r>
          </a:p>
          <a:p>
            <a:pPr lvl="1"/>
            <a:r>
              <a:rPr lang="en-US" dirty="0"/>
              <a:t>the Sun, Moon and Earth</a:t>
            </a:r>
          </a:p>
          <a:p>
            <a:pPr lvl="1"/>
            <a:r>
              <a:rPr lang="en-US" dirty="0"/>
              <a:t>collegiate amateur radio recreation and STEM curriculum</a:t>
            </a:r>
          </a:p>
          <a:p>
            <a:pPr lvl="1"/>
            <a:r>
              <a:rPr lang="en-US" dirty="0"/>
              <a:t>data collection and analysis</a:t>
            </a:r>
          </a:p>
          <a:p>
            <a:pPr lvl="1"/>
            <a:r>
              <a:rPr lang="en-US" dirty="0"/>
              <a:t>professional and citizen science.</a:t>
            </a:r>
          </a:p>
          <a:p>
            <a:pPr marL="111125" indent="0" algn="ctr">
              <a:buFont typeface="Arial" panose="020B0604020202020204" pitchFamily="34" charset="0"/>
              <a:buNone/>
            </a:pPr>
            <a:r>
              <a:rPr lang="en-US" b="1" dirty="0"/>
              <a:t>Join us in person or online!</a:t>
            </a:r>
          </a:p>
          <a:p>
            <a:pPr marL="111125" indent="0" algn="ctr">
              <a:buFont typeface="Arial" panose="020B0604020202020204" pitchFamily="34" charset="0"/>
              <a:buNone/>
            </a:pPr>
            <a:r>
              <a:rPr lang="en-US" b="1" dirty="0"/>
              <a:t>https://hamsci.org/hamsci2024</a:t>
            </a:r>
          </a:p>
        </p:txBody>
      </p:sp>
      <p:pic>
        <p:nvPicPr>
          <p:cNvPr id="6" name="Picture 2">
            <a:extLst>
              <a:ext uri="{FF2B5EF4-FFF2-40B4-BE49-F238E27FC236}">
                <a16:creationId xmlns:a16="http://schemas.microsoft.com/office/drawing/2014/main" id="{43E49F64-A750-75C3-546E-77B41726F50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88615" y="1092880"/>
            <a:ext cx="1988400" cy="3314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3970301"/>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ublications">
            <a:extLst>
              <a:ext uri="{FF2B5EF4-FFF2-40B4-BE49-F238E27FC236}">
                <a16:creationId xmlns:a16="http://schemas.microsoft.com/office/drawing/2014/main" id="{4EF25C65-2C31-E35F-61AC-D0EF1D534C9D}"/>
              </a:ext>
            </a:extLst>
          </p:cNvPr>
          <p:cNvSpPr txBox="1">
            <a:spLocks/>
          </p:cNvSpPr>
          <p:nvPr/>
        </p:nvSpPr>
        <p:spPr>
          <a:xfrm>
            <a:off x="197736" y="-40112"/>
            <a:ext cx="10664388" cy="70185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b">
            <a:normAutofit/>
          </a:bodyPr>
          <a:lstStyle>
            <a:lvl1pPr marL="0" marR="0" indent="0" algn="l" defTabSz="685800" rtl="0" latinLnBrk="0">
              <a:lnSpc>
                <a:spcPct val="100000"/>
              </a:lnSpc>
              <a:spcBef>
                <a:spcPts val="0"/>
              </a:spcBef>
              <a:spcAft>
                <a:spcPts val="0"/>
              </a:spcAft>
              <a:buClrTx/>
              <a:buSzTx/>
              <a:buFontTx/>
              <a:buNone/>
              <a:tabLst/>
              <a:defRPr sz="2800" b="1" i="0" u="none" strike="noStrike" cap="none" spc="0" baseline="0">
                <a:solidFill>
                  <a:srgbClr val="0096FF"/>
                </a:solidFill>
                <a:uFillTx/>
                <a:latin typeface="+mn-lt"/>
                <a:ea typeface="+mn-ea"/>
                <a:cs typeface="+mn-cs"/>
                <a:sym typeface="Arial"/>
              </a:defRPr>
            </a:lvl1pPr>
            <a:lvl2pPr marL="0" marR="0" indent="0" algn="l" defTabSz="914400" rtl="0" latinLnBrk="0">
              <a:lnSpc>
                <a:spcPct val="85000"/>
              </a:lnSpc>
              <a:spcBef>
                <a:spcPts val="0"/>
              </a:spcBef>
              <a:spcAft>
                <a:spcPts val="0"/>
              </a:spcAft>
              <a:buClrTx/>
              <a:buSzTx/>
              <a:buFontTx/>
              <a:buNone/>
              <a:tabLst/>
              <a:defRPr sz="3600" b="1" i="0" u="none" strike="noStrike" cap="none" spc="0" baseline="0">
                <a:solidFill>
                  <a:srgbClr val="3F3F3F"/>
                </a:solidFill>
                <a:uFillTx/>
                <a:latin typeface="Calibri"/>
                <a:ea typeface="Calibri"/>
                <a:cs typeface="Calibri"/>
                <a:sym typeface="Calibri"/>
              </a:defRPr>
            </a:lvl2pPr>
            <a:lvl3pPr marL="0" marR="0" indent="0" algn="l" defTabSz="914400" rtl="0" latinLnBrk="0">
              <a:lnSpc>
                <a:spcPct val="85000"/>
              </a:lnSpc>
              <a:spcBef>
                <a:spcPts val="0"/>
              </a:spcBef>
              <a:spcAft>
                <a:spcPts val="0"/>
              </a:spcAft>
              <a:buClrTx/>
              <a:buSzTx/>
              <a:buFontTx/>
              <a:buNone/>
              <a:tabLst/>
              <a:defRPr sz="3600" b="1" i="0" u="none" strike="noStrike" cap="none" spc="0" baseline="0">
                <a:solidFill>
                  <a:srgbClr val="3F3F3F"/>
                </a:solidFill>
                <a:uFillTx/>
                <a:latin typeface="Calibri"/>
                <a:ea typeface="Calibri"/>
                <a:cs typeface="Calibri"/>
                <a:sym typeface="Calibri"/>
              </a:defRPr>
            </a:lvl3pPr>
            <a:lvl4pPr marL="0" marR="0" indent="0" algn="l" defTabSz="914400" rtl="0" latinLnBrk="0">
              <a:lnSpc>
                <a:spcPct val="85000"/>
              </a:lnSpc>
              <a:spcBef>
                <a:spcPts val="0"/>
              </a:spcBef>
              <a:spcAft>
                <a:spcPts val="0"/>
              </a:spcAft>
              <a:buClrTx/>
              <a:buSzTx/>
              <a:buFontTx/>
              <a:buNone/>
              <a:tabLst/>
              <a:defRPr sz="3600" b="1" i="0" u="none" strike="noStrike" cap="none" spc="0" baseline="0">
                <a:solidFill>
                  <a:srgbClr val="3F3F3F"/>
                </a:solidFill>
                <a:uFillTx/>
                <a:latin typeface="Calibri"/>
                <a:ea typeface="Calibri"/>
                <a:cs typeface="Calibri"/>
                <a:sym typeface="Calibri"/>
              </a:defRPr>
            </a:lvl4pPr>
            <a:lvl5pPr marL="0" marR="0" indent="0" algn="l" defTabSz="914400" rtl="0" latinLnBrk="0">
              <a:lnSpc>
                <a:spcPct val="85000"/>
              </a:lnSpc>
              <a:spcBef>
                <a:spcPts val="0"/>
              </a:spcBef>
              <a:spcAft>
                <a:spcPts val="0"/>
              </a:spcAft>
              <a:buClrTx/>
              <a:buSzTx/>
              <a:buFontTx/>
              <a:buNone/>
              <a:tabLst/>
              <a:defRPr sz="3600" b="1" i="0" u="none" strike="noStrike" cap="none" spc="0" baseline="0">
                <a:solidFill>
                  <a:srgbClr val="3F3F3F"/>
                </a:solidFill>
                <a:uFillTx/>
                <a:latin typeface="Calibri"/>
                <a:ea typeface="Calibri"/>
                <a:cs typeface="Calibri"/>
                <a:sym typeface="Calibri"/>
              </a:defRPr>
            </a:lvl5pPr>
            <a:lvl6pPr marL="0" marR="0" indent="0" algn="l" defTabSz="914400" rtl="0" latinLnBrk="0">
              <a:lnSpc>
                <a:spcPct val="85000"/>
              </a:lnSpc>
              <a:spcBef>
                <a:spcPts val="0"/>
              </a:spcBef>
              <a:spcAft>
                <a:spcPts val="0"/>
              </a:spcAft>
              <a:buClrTx/>
              <a:buSzTx/>
              <a:buFontTx/>
              <a:buNone/>
              <a:tabLst/>
              <a:defRPr sz="3600" b="1" i="0" u="none" strike="noStrike" cap="none" spc="0" baseline="0">
                <a:solidFill>
                  <a:srgbClr val="3F3F3F"/>
                </a:solidFill>
                <a:uFillTx/>
                <a:latin typeface="Calibri"/>
                <a:ea typeface="Calibri"/>
                <a:cs typeface="Calibri"/>
                <a:sym typeface="Calibri"/>
              </a:defRPr>
            </a:lvl6pPr>
            <a:lvl7pPr marL="0" marR="0" indent="0" algn="l" defTabSz="914400" rtl="0" latinLnBrk="0">
              <a:lnSpc>
                <a:spcPct val="85000"/>
              </a:lnSpc>
              <a:spcBef>
                <a:spcPts val="0"/>
              </a:spcBef>
              <a:spcAft>
                <a:spcPts val="0"/>
              </a:spcAft>
              <a:buClrTx/>
              <a:buSzTx/>
              <a:buFontTx/>
              <a:buNone/>
              <a:tabLst/>
              <a:defRPr sz="3600" b="1" i="0" u="none" strike="noStrike" cap="none" spc="0" baseline="0">
                <a:solidFill>
                  <a:srgbClr val="3F3F3F"/>
                </a:solidFill>
                <a:uFillTx/>
                <a:latin typeface="Calibri"/>
                <a:ea typeface="Calibri"/>
                <a:cs typeface="Calibri"/>
                <a:sym typeface="Calibri"/>
              </a:defRPr>
            </a:lvl7pPr>
            <a:lvl8pPr marL="0" marR="0" indent="0" algn="l" defTabSz="914400" rtl="0" latinLnBrk="0">
              <a:lnSpc>
                <a:spcPct val="85000"/>
              </a:lnSpc>
              <a:spcBef>
                <a:spcPts val="0"/>
              </a:spcBef>
              <a:spcAft>
                <a:spcPts val="0"/>
              </a:spcAft>
              <a:buClrTx/>
              <a:buSzTx/>
              <a:buFontTx/>
              <a:buNone/>
              <a:tabLst/>
              <a:defRPr sz="3600" b="1" i="0" u="none" strike="noStrike" cap="none" spc="0" baseline="0">
                <a:solidFill>
                  <a:srgbClr val="3F3F3F"/>
                </a:solidFill>
                <a:uFillTx/>
                <a:latin typeface="Calibri"/>
                <a:ea typeface="Calibri"/>
                <a:cs typeface="Calibri"/>
                <a:sym typeface="Calibri"/>
              </a:defRPr>
            </a:lvl8pPr>
            <a:lvl9pPr marL="0" marR="0" indent="0" algn="l" defTabSz="914400" rtl="0" latinLnBrk="0">
              <a:lnSpc>
                <a:spcPct val="85000"/>
              </a:lnSpc>
              <a:spcBef>
                <a:spcPts val="0"/>
              </a:spcBef>
              <a:spcAft>
                <a:spcPts val="0"/>
              </a:spcAft>
              <a:buClrTx/>
              <a:buSzTx/>
              <a:buFontTx/>
              <a:buNone/>
              <a:tabLst/>
              <a:defRPr sz="3600" b="1" i="0" u="none" strike="noStrike" cap="none" spc="0" baseline="0">
                <a:solidFill>
                  <a:srgbClr val="3F3F3F"/>
                </a:solidFill>
                <a:uFillTx/>
                <a:latin typeface="Calibri"/>
                <a:ea typeface="Calibri"/>
                <a:cs typeface="Calibri"/>
                <a:sym typeface="Calibri"/>
              </a:defRPr>
            </a:lvl9pPr>
          </a:lstStyle>
          <a:p>
            <a:pPr hangingPunct="1"/>
            <a:r>
              <a:rPr lang="en-US"/>
              <a:t>Publications</a:t>
            </a:r>
            <a:endParaRPr lang="en-US" dirty="0"/>
          </a:p>
        </p:txBody>
      </p:sp>
      <p:pic>
        <p:nvPicPr>
          <p:cNvPr id="5" name="Picture 4" descr="A close-up of a newspaper&#10;&#10;Description automatically generated">
            <a:extLst>
              <a:ext uri="{FF2B5EF4-FFF2-40B4-BE49-F238E27FC236}">
                <a16:creationId xmlns:a16="http://schemas.microsoft.com/office/drawing/2014/main" id="{77050B3D-A89B-B07C-3AFF-0B12906D3D4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88918" y="159390"/>
            <a:ext cx="3457346" cy="4474213"/>
          </a:xfrm>
          <a:prstGeom prst="rect">
            <a:avLst/>
          </a:prstGeom>
        </p:spPr>
      </p:pic>
      <p:sp>
        <p:nvSpPr>
          <p:cNvPr id="6" name="TextBox 5">
            <a:extLst>
              <a:ext uri="{FF2B5EF4-FFF2-40B4-BE49-F238E27FC236}">
                <a16:creationId xmlns:a16="http://schemas.microsoft.com/office/drawing/2014/main" id="{C06A5699-5609-9F4E-C005-34DEDEA81C58}"/>
              </a:ext>
            </a:extLst>
          </p:cNvPr>
          <p:cNvSpPr txBox="1"/>
          <p:nvPr/>
        </p:nvSpPr>
        <p:spPr>
          <a:xfrm>
            <a:off x="687897" y="1350628"/>
            <a:ext cx="3457346" cy="15696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2400" b="1" i="0" u="none" strike="noStrike" cap="none" spc="0" normalizeH="0" baseline="0" dirty="0">
                <a:ln>
                  <a:noFill/>
                </a:ln>
                <a:solidFill>
                  <a:srgbClr val="000000"/>
                </a:solidFill>
                <a:effectLst/>
                <a:uFillTx/>
                <a:latin typeface="+mj-lt"/>
                <a:ea typeface="+mn-ea"/>
                <a:cs typeface="+mn-cs"/>
                <a:sym typeface="Arial"/>
              </a:rPr>
              <a:t>Citizen – Science Comes Full</a:t>
            </a:r>
          </a:p>
          <a:p>
            <a:pPr marL="0" marR="0" indent="0" algn="ctr" defTabSz="914400" rtl="0" fontAlgn="auto" latinLnBrk="0" hangingPunct="0">
              <a:lnSpc>
                <a:spcPct val="100000"/>
              </a:lnSpc>
              <a:spcBef>
                <a:spcPts val="0"/>
              </a:spcBef>
              <a:spcAft>
                <a:spcPts val="0"/>
              </a:spcAft>
              <a:buClrTx/>
              <a:buSzTx/>
              <a:buFontTx/>
              <a:buNone/>
              <a:tabLst/>
            </a:pPr>
            <a:r>
              <a:rPr lang="en-US" sz="2400" b="1" dirty="0">
                <a:latin typeface="+mj-lt"/>
              </a:rPr>
              <a:t>Circle in 100 Years</a:t>
            </a:r>
          </a:p>
          <a:p>
            <a:pPr marL="0" marR="0" indent="0" algn="ctr" defTabSz="9144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000000"/>
              </a:solidFill>
              <a:effectLst/>
              <a:uFillTx/>
              <a:latin typeface="+mj-lt"/>
              <a:ea typeface="+mn-ea"/>
              <a:cs typeface="+mn-cs"/>
              <a:sym typeface="Arial"/>
            </a:endParaRPr>
          </a:p>
        </p:txBody>
      </p:sp>
    </p:spTree>
    <p:extLst>
      <p:ext uri="{BB962C8B-B14F-4D97-AF65-F5344CB8AC3E}">
        <p14:creationId xmlns:p14="http://schemas.microsoft.com/office/powerpoint/2010/main" val="4223942198"/>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ublications">
            <a:extLst>
              <a:ext uri="{FF2B5EF4-FFF2-40B4-BE49-F238E27FC236}">
                <a16:creationId xmlns:a16="http://schemas.microsoft.com/office/drawing/2014/main" id="{3E4133EE-5FB1-97E6-10D9-04D7B044C910}"/>
              </a:ext>
            </a:extLst>
          </p:cNvPr>
          <p:cNvSpPr txBox="1">
            <a:spLocks noGrp="1"/>
          </p:cNvSpPr>
          <p:nvPr>
            <p:ph type="title"/>
          </p:nvPr>
        </p:nvSpPr>
        <p:spPr>
          <a:xfrm>
            <a:off x="197736" y="-40112"/>
            <a:ext cx="10664388" cy="701854"/>
          </a:xfrm>
          <a:prstGeom prst="rect">
            <a:avLst/>
          </a:prstGeom>
        </p:spPr>
        <p:txBody>
          <a:bodyPr lIns="45718" tIns="45718" rIns="45718" bIns="45718"/>
          <a:lstStyle>
            <a:lvl1pPr defTabSz="685800">
              <a:lnSpc>
                <a:spcPct val="100000"/>
              </a:lnSpc>
              <a:defRPr sz="2800">
                <a:solidFill>
                  <a:srgbClr val="0096FF"/>
                </a:solidFill>
                <a:latin typeface="+mn-lt"/>
                <a:ea typeface="+mn-ea"/>
                <a:cs typeface="+mn-cs"/>
                <a:sym typeface="Arial"/>
              </a:defRPr>
            </a:lvl1pPr>
          </a:lstStyle>
          <a:p>
            <a:r>
              <a:rPr dirty="0"/>
              <a:t>Publications</a:t>
            </a:r>
          </a:p>
        </p:txBody>
      </p:sp>
      <p:sp>
        <p:nvSpPr>
          <p:cNvPr id="5" name="TextBox 4">
            <a:extLst>
              <a:ext uri="{FF2B5EF4-FFF2-40B4-BE49-F238E27FC236}">
                <a16:creationId xmlns:a16="http://schemas.microsoft.com/office/drawing/2014/main" id="{2879850C-2E7B-D66A-0607-72DD41A4C7B5}"/>
              </a:ext>
            </a:extLst>
          </p:cNvPr>
          <p:cNvSpPr txBox="1"/>
          <p:nvPr/>
        </p:nvSpPr>
        <p:spPr>
          <a:xfrm>
            <a:off x="628118" y="864184"/>
            <a:ext cx="3457346" cy="15696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2400" b="1" i="0" u="none" strike="noStrike" cap="none" spc="0" normalizeH="0" baseline="0" dirty="0">
                <a:ln>
                  <a:noFill/>
                </a:ln>
                <a:solidFill>
                  <a:srgbClr val="000000"/>
                </a:solidFill>
                <a:effectLst/>
                <a:uFillTx/>
                <a:latin typeface="+mj-lt"/>
                <a:ea typeface="+mn-ea"/>
                <a:cs typeface="+mn-cs"/>
                <a:sym typeface="Arial"/>
              </a:rPr>
              <a:t>Citizen – Science Comes Full</a:t>
            </a:r>
          </a:p>
          <a:p>
            <a:pPr marL="0" marR="0" indent="0" algn="ctr" defTabSz="914400" rtl="0" fontAlgn="auto" latinLnBrk="0" hangingPunct="0">
              <a:lnSpc>
                <a:spcPct val="100000"/>
              </a:lnSpc>
              <a:spcBef>
                <a:spcPts val="0"/>
              </a:spcBef>
              <a:spcAft>
                <a:spcPts val="0"/>
              </a:spcAft>
              <a:buClrTx/>
              <a:buSzTx/>
              <a:buFontTx/>
              <a:buNone/>
              <a:tabLst/>
            </a:pPr>
            <a:r>
              <a:rPr lang="en-US" sz="2400" b="1" dirty="0">
                <a:latin typeface="+mj-lt"/>
              </a:rPr>
              <a:t>Circle in 100 Years</a:t>
            </a:r>
          </a:p>
          <a:p>
            <a:pPr marL="0" marR="0" indent="0" algn="ctr" defTabSz="9144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000000"/>
              </a:solidFill>
              <a:effectLst/>
              <a:uFillTx/>
              <a:latin typeface="+mj-lt"/>
              <a:ea typeface="+mn-ea"/>
              <a:cs typeface="+mn-cs"/>
              <a:sym typeface="Arial"/>
            </a:endParaRPr>
          </a:p>
        </p:txBody>
      </p:sp>
      <p:pic>
        <p:nvPicPr>
          <p:cNvPr id="6" name="Picture 5" descr="A person wearing headphones and talking on a radio&#10;&#10;Description automatically generated">
            <a:extLst>
              <a:ext uri="{FF2B5EF4-FFF2-40B4-BE49-F238E27FC236}">
                <a16:creationId xmlns:a16="http://schemas.microsoft.com/office/drawing/2014/main" id="{98173435-6C9E-BE21-F8EB-F81683521E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9291" y="2636282"/>
            <a:ext cx="2415000" cy="1634150"/>
          </a:xfrm>
          <a:prstGeom prst="rect">
            <a:avLst/>
          </a:prstGeom>
        </p:spPr>
      </p:pic>
      <p:pic>
        <p:nvPicPr>
          <p:cNvPr id="7" name="Picture 6" descr="A book cover with text&#10;&#10;Description automatically generated">
            <a:extLst>
              <a:ext uri="{FF2B5EF4-FFF2-40B4-BE49-F238E27FC236}">
                <a16:creationId xmlns:a16="http://schemas.microsoft.com/office/drawing/2014/main" id="{C7C084CF-9076-0120-419E-D5D83A3E43A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3026" y="769207"/>
            <a:ext cx="2486944" cy="3734150"/>
          </a:xfrm>
          <a:prstGeom prst="rect">
            <a:avLst/>
          </a:prstGeom>
        </p:spPr>
      </p:pic>
    </p:spTree>
    <p:extLst>
      <p:ext uri="{BB962C8B-B14F-4D97-AF65-F5344CB8AC3E}">
        <p14:creationId xmlns:p14="http://schemas.microsoft.com/office/powerpoint/2010/main" val="3884311942"/>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 name="HamSCI research has been presented and published in many different forums, from general interest magazines to peer-reviewed papers, conferences, workshops, websites and PhD dissertations.  Examples include:…"/>
          <p:cNvSpPr txBox="1">
            <a:spLocks noGrp="1"/>
          </p:cNvSpPr>
          <p:nvPr>
            <p:ph type="body" idx="1"/>
          </p:nvPr>
        </p:nvSpPr>
        <p:spPr>
          <a:xfrm>
            <a:off x="268140" y="932480"/>
            <a:ext cx="8607720" cy="3545762"/>
          </a:xfrm>
          <a:prstGeom prst="rect">
            <a:avLst/>
          </a:prstGeom>
        </p:spPr>
        <p:txBody>
          <a:bodyPr lIns="45719" tIns="45719" rIns="45719" bIns="45719"/>
          <a:lstStyle/>
          <a:p>
            <a:pPr marL="0" indent="0">
              <a:lnSpc>
                <a:spcPct val="100000"/>
              </a:lnSpc>
              <a:spcBef>
                <a:spcPts val="500"/>
              </a:spcBef>
              <a:buClr>
                <a:srgbClr val="CCCC66"/>
              </a:buClr>
              <a:buSzTx/>
              <a:buFont typeface="Wingdings"/>
              <a:buNone/>
              <a:defRPr sz="1400">
                <a:solidFill>
                  <a:srgbClr val="000000"/>
                </a:solidFill>
              </a:defRPr>
            </a:pPr>
            <a:r>
              <a:t>HamSCI research has been presented and published in many different forums, from general interest magazines to peer-reviewed papers, conferences, workshops, websites and PhD dissertations.  Examples include:</a:t>
            </a:r>
          </a:p>
          <a:p>
            <a:pPr marL="342900">
              <a:lnSpc>
                <a:spcPct val="100000"/>
              </a:lnSpc>
              <a:spcBef>
                <a:spcPts val="500"/>
              </a:spcBef>
              <a:buClr>
                <a:srgbClr val="CCCC66"/>
              </a:buClr>
              <a:buSzPct val="70000"/>
              <a:buFontTx/>
              <a:buChar char="●"/>
              <a:defRPr sz="1400">
                <a:solidFill>
                  <a:srgbClr val="000000"/>
                </a:solidFill>
              </a:defRPr>
            </a:pPr>
            <a:r>
              <a:t>American Geophysical Union Publications:</a:t>
            </a:r>
          </a:p>
          <a:p>
            <a:pPr marL="660400">
              <a:lnSpc>
                <a:spcPct val="100000"/>
              </a:lnSpc>
              <a:spcBef>
                <a:spcPts val="100"/>
              </a:spcBef>
              <a:buClr>
                <a:srgbClr val="CCCC66"/>
              </a:buClr>
              <a:buSzPct val="70000"/>
              <a:buFontTx/>
              <a:buChar char="•"/>
              <a:defRPr sz="1400">
                <a:solidFill>
                  <a:srgbClr val="000000"/>
                </a:solidFill>
              </a:defRPr>
            </a:pPr>
            <a:r>
              <a:t>Space Weather</a:t>
            </a:r>
          </a:p>
          <a:p>
            <a:pPr marL="660400">
              <a:lnSpc>
                <a:spcPct val="100000"/>
              </a:lnSpc>
              <a:spcBef>
                <a:spcPts val="100"/>
              </a:spcBef>
              <a:buClr>
                <a:srgbClr val="CCCC66"/>
              </a:buClr>
              <a:buSzPct val="70000"/>
              <a:buFontTx/>
              <a:buChar char="•"/>
              <a:defRPr sz="1400">
                <a:solidFill>
                  <a:srgbClr val="000000"/>
                </a:solidFill>
              </a:defRPr>
            </a:pPr>
            <a:r>
              <a:t>Geophysical Research Letters</a:t>
            </a:r>
          </a:p>
          <a:p>
            <a:pPr marL="660400">
              <a:lnSpc>
                <a:spcPct val="100000"/>
              </a:lnSpc>
              <a:spcBef>
                <a:spcPts val="100"/>
              </a:spcBef>
              <a:buClr>
                <a:srgbClr val="CCCC66"/>
              </a:buClr>
              <a:buSzPct val="70000"/>
              <a:buFontTx/>
              <a:buChar char="•"/>
              <a:defRPr sz="1400">
                <a:solidFill>
                  <a:srgbClr val="000000"/>
                </a:solidFill>
              </a:defRPr>
            </a:pPr>
            <a:r>
              <a:t>Journal of Geophysical Research: Space Physics</a:t>
            </a:r>
          </a:p>
          <a:p>
            <a:pPr marL="342900">
              <a:lnSpc>
                <a:spcPct val="100000"/>
              </a:lnSpc>
              <a:spcBef>
                <a:spcPts val="500"/>
              </a:spcBef>
              <a:buClr>
                <a:srgbClr val="CCCC66"/>
              </a:buClr>
              <a:buSzPct val="70000"/>
              <a:buFontTx/>
              <a:buChar char="●"/>
              <a:defRPr sz="1400">
                <a:solidFill>
                  <a:srgbClr val="000000"/>
                </a:solidFill>
              </a:defRPr>
            </a:pPr>
            <a:r>
              <a:t>Frontiers in Astronomy and Space Sciences</a:t>
            </a:r>
          </a:p>
          <a:p>
            <a:pPr marL="342900">
              <a:lnSpc>
                <a:spcPct val="100000"/>
              </a:lnSpc>
              <a:spcBef>
                <a:spcPts val="500"/>
              </a:spcBef>
              <a:buClr>
                <a:srgbClr val="CCCC66"/>
              </a:buClr>
              <a:buSzPct val="70000"/>
              <a:buFontTx/>
              <a:buChar char="●"/>
              <a:defRPr sz="1400">
                <a:solidFill>
                  <a:srgbClr val="000000"/>
                </a:solidFill>
              </a:defRPr>
            </a:pPr>
            <a:r>
              <a:t>Institute of Electrical and Electronic Engineers’ Geoscience and Remote Sensing Letters</a:t>
            </a:r>
          </a:p>
          <a:p>
            <a:pPr marL="342900">
              <a:lnSpc>
                <a:spcPct val="100000"/>
              </a:lnSpc>
              <a:spcBef>
                <a:spcPts val="500"/>
              </a:spcBef>
              <a:buClr>
                <a:srgbClr val="CCCC66"/>
              </a:buClr>
              <a:buSzPct val="70000"/>
              <a:buFontTx/>
              <a:buChar char="●"/>
              <a:defRPr sz="1400">
                <a:solidFill>
                  <a:srgbClr val="000000"/>
                </a:solidFill>
              </a:defRPr>
            </a:pPr>
            <a:r>
              <a:t>Institute of Electrical and Electronic Engineers’ Transacations on Antennas and Propagation </a:t>
            </a:r>
          </a:p>
          <a:p>
            <a:pPr marL="342900">
              <a:lnSpc>
                <a:spcPct val="100000"/>
              </a:lnSpc>
              <a:spcBef>
                <a:spcPts val="500"/>
              </a:spcBef>
              <a:buClr>
                <a:srgbClr val="CCCC66"/>
              </a:buClr>
              <a:buSzPct val="70000"/>
              <a:buFontTx/>
              <a:buChar char="●"/>
              <a:defRPr sz="1400">
                <a:solidFill>
                  <a:srgbClr val="000000"/>
                </a:solidFill>
              </a:defRPr>
            </a:pPr>
            <a:r>
              <a:t>CQ, Amateur Radio Communications &amp; Technology (CQ Communications, Inc.)</a:t>
            </a:r>
          </a:p>
          <a:p>
            <a:pPr marL="342900">
              <a:lnSpc>
                <a:spcPct val="100000"/>
              </a:lnSpc>
              <a:spcBef>
                <a:spcPts val="500"/>
              </a:spcBef>
              <a:buClr>
                <a:srgbClr val="CCCC66"/>
              </a:buClr>
              <a:buSzPct val="70000"/>
              <a:buFontTx/>
              <a:buChar char="●"/>
              <a:defRPr sz="1400">
                <a:solidFill>
                  <a:srgbClr val="000000"/>
                </a:solidFill>
              </a:defRPr>
            </a:pPr>
            <a:r>
              <a:t>QEX, A Forum for Communications Experimenters (American Radio Relay League)</a:t>
            </a:r>
          </a:p>
          <a:p>
            <a:pPr marL="342900">
              <a:lnSpc>
                <a:spcPct val="100000"/>
              </a:lnSpc>
              <a:spcBef>
                <a:spcPts val="500"/>
              </a:spcBef>
              <a:buClr>
                <a:srgbClr val="CCCC66"/>
              </a:buClr>
              <a:buSzPct val="70000"/>
              <a:buFontTx/>
              <a:buChar char="●"/>
              <a:defRPr sz="1400">
                <a:solidFill>
                  <a:srgbClr val="000000"/>
                </a:solidFill>
              </a:defRPr>
            </a:pPr>
            <a:r>
              <a:t>QST (American Radio Relay League)</a:t>
            </a:r>
          </a:p>
        </p:txBody>
      </p:sp>
      <p:sp>
        <p:nvSpPr>
          <p:cNvPr id="398" name="Publications"/>
          <p:cNvSpPr txBox="1">
            <a:spLocks noGrp="1"/>
          </p:cNvSpPr>
          <p:nvPr>
            <p:ph type="title"/>
          </p:nvPr>
        </p:nvSpPr>
        <p:spPr>
          <a:xfrm>
            <a:off x="197736" y="-40111"/>
            <a:ext cx="10664388" cy="701852"/>
          </a:xfrm>
          <a:prstGeom prst="rect">
            <a:avLst/>
          </a:prstGeom>
        </p:spPr>
        <p:txBody>
          <a:bodyPr lIns="45719" tIns="45719" rIns="45719" bIns="45719"/>
          <a:lstStyle>
            <a:lvl1pPr defTabSz="685800">
              <a:lnSpc>
                <a:spcPct val="100000"/>
              </a:lnSpc>
              <a:defRPr sz="2800">
                <a:solidFill>
                  <a:srgbClr val="0096FF"/>
                </a:solidFill>
                <a:latin typeface="+mn-lt"/>
                <a:ea typeface="+mn-ea"/>
                <a:cs typeface="+mn-cs"/>
                <a:sym typeface="Arial"/>
              </a:defRPr>
            </a:lvl1pPr>
          </a:lstStyle>
          <a:p>
            <a:r>
              <a:t>Publications</a:t>
            </a:r>
          </a:p>
        </p:txBody>
      </p:sp>
      <p:sp>
        <p:nvSpPr>
          <p:cNvPr id="399" name="Slide Number"/>
          <p:cNvSpPr txBox="1">
            <a:spLocks noGrp="1"/>
          </p:cNvSpPr>
          <p:nvPr>
            <p:ph type="sldNum" sz="quarter" idx="4294967295"/>
          </p:nvPr>
        </p:nvSpPr>
        <p:spPr>
          <a:xfrm>
            <a:off x="4309859" y="4803066"/>
            <a:ext cx="289750" cy="26425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lstStyle>
            <a:lvl1pPr>
              <a:defRPr>
                <a:solidFill>
                  <a:srgbClr val="FFFFFF"/>
                </a:solidFill>
              </a:defRPr>
            </a:lvl1pPr>
          </a:lstStyle>
          <a:p>
            <a:fld id="{86CB4B4D-7CA3-9044-876B-883B54F8677D}" type="slidenum">
              <a:rPr/>
              <a:t>37</a:t>
            </a:fld>
            <a:endParaRPr/>
          </a:p>
        </p:txBody>
      </p:sp>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 name="We are especially grateful for the…"/>
          <p:cNvSpPr txBox="1">
            <a:spLocks noGrp="1"/>
          </p:cNvSpPr>
          <p:nvPr>
            <p:ph type="body" idx="1"/>
          </p:nvPr>
        </p:nvSpPr>
        <p:spPr>
          <a:xfrm>
            <a:off x="268140" y="890587"/>
            <a:ext cx="8607720" cy="3545763"/>
          </a:xfrm>
          <a:prstGeom prst="rect">
            <a:avLst/>
          </a:prstGeom>
        </p:spPr>
        <p:txBody>
          <a:bodyPr lIns="45719" tIns="45719" rIns="45719" bIns="45719"/>
          <a:lstStyle/>
          <a:p>
            <a:pPr marL="0" indent="0">
              <a:lnSpc>
                <a:spcPct val="100000"/>
              </a:lnSpc>
              <a:spcBef>
                <a:spcPts val="500"/>
              </a:spcBef>
              <a:buClr>
                <a:srgbClr val="CCCC66"/>
              </a:buClr>
              <a:buSzTx/>
              <a:buFont typeface="Wingdings"/>
              <a:buNone/>
              <a:defRPr sz="1400">
                <a:solidFill>
                  <a:srgbClr val="000000"/>
                </a:solidFill>
              </a:defRPr>
            </a:pPr>
            <a:r>
              <a:t>We are especially grateful for the</a:t>
            </a:r>
          </a:p>
          <a:p>
            <a:pPr marL="342900">
              <a:lnSpc>
                <a:spcPct val="100000"/>
              </a:lnSpc>
              <a:spcBef>
                <a:spcPts val="500"/>
              </a:spcBef>
              <a:buClr>
                <a:srgbClr val="CCCC66"/>
              </a:buClr>
              <a:buSzPct val="70000"/>
              <a:buFontTx/>
              <a:buChar char="●"/>
              <a:defRPr sz="1400">
                <a:solidFill>
                  <a:srgbClr val="000000"/>
                </a:solidFill>
              </a:defRPr>
            </a:pPr>
            <a:r>
              <a:t>support of NSF Grants AGS-2002278, AGS-1932997, AGS-1932972, AGS-2045755,</a:t>
            </a:r>
            <a:br/>
            <a:r>
              <a:t>AGS-2230345, and AGS-2230346.</a:t>
            </a:r>
          </a:p>
          <a:p>
            <a:pPr marL="342900">
              <a:lnSpc>
                <a:spcPct val="100000"/>
              </a:lnSpc>
              <a:spcBef>
                <a:spcPts val="500"/>
              </a:spcBef>
              <a:buClr>
                <a:srgbClr val="CCCC66"/>
              </a:buClr>
              <a:buSzPct val="70000"/>
              <a:buFontTx/>
              <a:buChar char="●"/>
              <a:defRPr sz="1400">
                <a:solidFill>
                  <a:srgbClr val="000000"/>
                </a:solidFill>
              </a:defRPr>
            </a:pPr>
            <a:r>
              <a:t>support of the NASA SWO2R Grant 80NSSC21K1772.</a:t>
            </a:r>
          </a:p>
          <a:p>
            <a:pPr marL="342900">
              <a:lnSpc>
                <a:spcPct val="100000"/>
              </a:lnSpc>
              <a:spcBef>
                <a:spcPts val="500"/>
              </a:spcBef>
              <a:buClr>
                <a:srgbClr val="CCCC66"/>
              </a:buClr>
              <a:buSzPct val="70000"/>
              <a:buFontTx/>
              <a:buChar char="●"/>
              <a:defRPr sz="1400">
                <a:solidFill>
                  <a:srgbClr val="000000"/>
                </a:solidFill>
              </a:defRPr>
            </a:pPr>
            <a:r>
              <a:t>support of Amateur Radio Digital Communication (ARDC).</a:t>
            </a:r>
          </a:p>
          <a:p>
            <a:pPr marL="342900">
              <a:lnSpc>
                <a:spcPct val="100000"/>
              </a:lnSpc>
              <a:spcBef>
                <a:spcPts val="500"/>
              </a:spcBef>
              <a:buClr>
                <a:srgbClr val="CCCC66"/>
              </a:buClr>
              <a:buSzPct val="70000"/>
              <a:buFontTx/>
              <a:buChar char="●"/>
              <a:defRPr sz="1400">
                <a:solidFill>
                  <a:srgbClr val="000000"/>
                </a:solidFill>
              </a:defRPr>
            </a:pPr>
            <a:r>
              <a:t>amateur radio community volunteers who have contributed to HamSCI projects.</a:t>
            </a:r>
          </a:p>
          <a:p>
            <a:pPr marL="342900">
              <a:lnSpc>
                <a:spcPct val="100000"/>
              </a:lnSpc>
              <a:spcBef>
                <a:spcPts val="500"/>
              </a:spcBef>
              <a:buClr>
                <a:srgbClr val="CCCC66"/>
              </a:buClr>
              <a:buSzPct val="70000"/>
              <a:buFontTx/>
              <a:buChar char="●"/>
              <a:defRPr sz="1400">
                <a:solidFill>
                  <a:srgbClr val="000000"/>
                </a:solidFill>
              </a:defRPr>
            </a:pPr>
            <a:r>
              <a:t>amateur radio community who voluntarily produced and provided the HF radio observations mentioned here, especially the operators of the Reverse Beacon Network (RBN, reversebeacon.net), the Weak Signal Propagation Reporting Network (WSPRNet, wsprnet.org), PSKReporter (pskreporter.info) qrz.com, and hamcall.net.</a:t>
            </a:r>
          </a:p>
          <a:p>
            <a:pPr marL="342900">
              <a:lnSpc>
                <a:spcPct val="100000"/>
              </a:lnSpc>
              <a:spcBef>
                <a:spcPts val="500"/>
              </a:spcBef>
              <a:buClr>
                <a:srgbClr val="CCCC66"/>
              </a:buClr>
              <a:buSzPct val="70000"/>
              <a:buFontTx/>
              <a:buChar char="●"/>
              <a:defRPr sz="1400">
                <a:solidFill>
                  <a:srgbClr val="000000"/>
                </a:solidFill>
              </a:defRPr>
            </a:pPr>
            <a:r>
              <a:t>use of the Free Open Source Software projects used in this analysis: Ubuntu Linux, python (van Rossum, 1995), matplotlib (Hunter, 2007), NumPy (Oliphant, 2007), SciPy (Jones et al., 2001), pandas (McKinney, 2010), xarray (Hoyer &amp; Hamman, 2017), iPython (Pérez &amp; Granger, 2007), and others (e.g., Millman &amp; Aivazis, 2011).</a:t>
            </a:r>
          </a:p>
        </p:txBody>
      </p:sp>
      <p:sp>
        <p:nvSpPr>
          <p:cNvPr id="402" name="Acknowledgments"/>
          <p:cNvSpPr txBox="1">
            <a:spLocks noGrp="1"/>
          </p:cNvSpPr>
          <p:nvPr>
            <p:ph type="title"/>
          </p:nvPr>
        </p:nvSpPr>
        <p:spPr>
          <a:xfrm>
            <a:off x="197736" y="-40111"/>
            <a:ext cx="10664388" cy="701852"/>
          </a:xfrm>
          <a:prstGeom prst="rect">
            <a:avLst/>
          </a:prstGeom>
        </p:spPr>
        <p:txBody>
          <a:bodyPr lIns="45719" tIns="45719" rIns="45719" bIns="45719"/>
          <a:lstStyle>
            <a:lvl1pPr defTabSz="685800">
              <a:lnSpc>
                <a:spcPct val="100000"/>
              </a:lnSpc>
              <a:defRPr sz="2800">
                <a:solidFill>
                  <a:srgbClr val="0096FF"/>
                </a:solidFill>
                <a:latin typeface="+mn-lt"/>
                <a:ea typeface="+mn-ea"/>
                <a:cs typeface="+mn-cs"/>
                <a:sym typeface="Arial"/>
              </a:defRPr>
            </a:lvl1pPr>
          </a:lstStyle>
          <a:p>
            <a:r>
              <a:t>Acknowledgments</a:t>
            </a:r>
          </a:p>
        </p:txBody>
      </p:sp>
      <p:sp>
        <p:nvSpPr>
          <p:cNvPr id="403" name="Slide Number"/>
          <p:cNvSpPr txBox="1">
            <a:spLocks noGrp="1"/>
          </p:cNvSpPr>
          <p:nvPr>
            <p:ph type="sldNum" sz="quarter" idx="4294967295"/>
          </p:nvPr>
        </p:nvSpPr>
        <p:spPr>
          <a:xfrm>
            <a:off x="4278404" y="4803066"/>
            <a:ext cx="310471" cy="26425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lstStyle>
            <a:lvl1pPr>
              <a:defRPr>
                <a:solidFill>
                  <a:srgbClr val="FFFFFF"/>
                </a:solidFill>
              </a:defRPr>
            </a:lvl1pPr>
          </a:lstStyle>
          <a:p>
            <a:fld id="{86CB4B4D-7CA3-9044-876B-883B54F8677D}" type="slidenum">
              <a:rPr/>
              <a:t>38</a:t>
            </a:fld>
            <a:endParaRPr/>
          </a:p>
        </p:txBody>
      </p:sp>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515BEB5-19D4-0F01-7AB1-1C7DC20D69CE}"/>
              </a:ext>
            </a:extLst>
          </p:cNvPr>
          <p:cNvSpPr txBox="1">
            <a:spLocks noGrp="1"/>
          </p:cNvSpPr>
          <p:nvPr>
            <p:ph type="title"/>
          </p:nvPr>
        </p:nvSpPr>
        <p:spPr>
          <a:xfrm>
            <a:off x="157450" y="149674"/>
            <a:ext cx="7543801" cy="532500"/>
          </a:xfrm>
          <a:prstGeom prst="rect">
            <a:avLst/>
          </a:prstGeom>
        </p:spPr>
        <p:txBody>
          <a:bodyPr>
            <a:normAutofit fontScale="90000"/>
          </a:bodyPr>
          <a:lstStyle>
            <a:lvl1pPr defTabSz="896111">
              <a:defRPr sz="3500">
                <a:solidFill>
                  <a:srgbClr val="0096FF"/>
                </a:solidFill>
              </a:defRPr>
            </a:lvl1pPr>
          </a:lstStyle>
          <a:p>
            <a:r>
              <a:rPr lang="en-US" dirty="0" err="1"/>
              <a:t>HamSCI</a:t>
            </a:r>
            <a:r>
              <a:rPr lang="en-US" dirty="0"/>
              <a:t> Supporters and Partners</a:t>
            </a:r>
            <a:endParaRPr dirty="0"/>
          </a:p>
        </p:txBody>
      </p:sp>
      <p:pic>
        <p:nvPicPr>
          <p:cNvPr id="5" name="Picture 2">
            <a:extLst>
              <a:ext uri="{FF2B5EF4-FFF2-40B4-BE49-F238E27FC236}">
                <a16:creationId xmlns:a16="http://schemas.microsoft.com/office/drawing/2014/main" id="{FF64016A-988D-694D-3E20-3B56E5FB99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9447" y="950459"/>
            <a:ext cx="2343150" cy="195262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NSF Logo | NSF - National Science Foundation">
            <a:extLst>
              <a:ext uri="{FF2B5EF4-FFF2-40B4-BE49-F238E27FC236}">
                <a16:creationId xmlns:a16="http://schemas.microsoft.com/office/drawing/2014/main" id="{B33E9FDC-E87D-B1B7-D466-23D9B479F8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62588" y="855209"/>
            <a:ext cx="2905125" cy="15716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RRL The National Association for Amateur Radio | Newington CT">
            <a:extLst>
              <a:ext uri="{FF2B5EF4-FFF2-40B4-BE49-F238E27FC236}">
                <a16:creationId xmlns:a16="http://schemas.microsoft.com/office/drawing/2014/main" id="{905A08CF-2CC9-9BEA-7234-8980C37145E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95912" y="1093333"/>
            <a:ext cx="1666875" cy="16668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Amateur Radio Digital Communications (ARDC) - Idealist">
            <a:extLst>
              <a:ext uri="{FF2B5EF4-FFF2-40B4-BE49-F238E27FC236}">
                <a16:creationId xmlns:a16="http://schemas.microsoft.com/office/drawing/2014/main" id="{4197D804-7DC3-6D0F-54E8-23500D89CD7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5657" y="2903084"/>
            <a:ext cx="3409950" cy="134302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A red and white logo&#10;&#10;Description automatically generated">
            <a:extLst>
              <a:ext uri="{FF2B5EF4-FFF2-40B4-BE49-F238E27FC236}">
                <a16:creationId xmlns:a16="http://schemas.microsoft.com/office/drawing/2014/main" id="{356D596B-6824-824A-63FF-58AAB7DA6A3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509012" y="2994366"/>
            <a:ext cx="2238663" cy="1381891"/>
          </a:xfrm>
          <a:prstGeom prst="rect">
            <a:avLst/>
          </a:prstGeom>
        </p:spPr>
      </p:pic>
    </p:spTree>
    <p:extLst>
      <p:ext uri="{BB962C8B-B14F-4D97-AF65-F5344CB8AC3E}">
        <p14:creationId xmlns:p14="http://schemas.microsoft.com/office/powerpoint/2010/main" val="3716530897"/>
      </p:ext>
    </p:extLst>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 name="Title 1"/>
          <p:cNvSpPr txBox="1">
            <a:spLocks noGrp="1"/>
          </p:cNvSpPr>
          <p:nvPr>
            <p:ph type="title"/>
          </p:nvPr>
        </p:nvSpPr>
        <p:spPr>
          <a:xfrm>
            <a:off x="157450" y="149675"/>
            <a:ext cx="7543801" cy="532498"/>
          </a:xfrm>
          <a:prstGeom prst="rect">
            <a:avLst/>
          </a:prstGeom>
        </p:spPr>
        <p:txBody>
          <a:bodyPr>
            <a:normAutofit fontScale="90000"/>
          </a:bodyPr>
          <a:lstStyle>
            <a:lvl1pPr defTabSz="896111">
              <a:defRPr sz="3528">
                <a:solidFill>
                  <a:srgbClr val="0096FF"/>
                </a:solidFill>
              </a:defRPr>
            </a:lvl1pPr>
          </a:lstStyle>
          <a:p>
            <a:r>
              <a:t>Questions?</a:t>
            </a:r>
          </a:p>
        </p:txBody>
      </p:sp>
      <p:grpSp>
        <p:nvGrpSpPr>
          <p:cNvPr id="409" name="Group"/>
          <p:cNvGrpSpPr/>
          <p:nvPr/>
        </p:nvGrpSpPr>
        <p:grpSpPr>
          <a:xfrm>
            <a:off x="2323405" y="710303"/>
            <a:ext cx="3910206" cy="3605814"/>
            <a:chOff x="0" y="0"/>
            <a:chExt cx="3910204" cy="3605812"/>
          </a:xfrm>
        </p:grpSpPr>
        <p:pic>
          <p:nvPicPr>
            <p:cNvPr id="406" name="IMG_20170821_133254 Sunspots copy.jpg" descr="IMG_20170821_133254 Sunspots copy.jpg"/>
            <p:cNvPicPr>
              <a:picLocks/>
            </p:cNvPicPr>
            <p:nvPr/>
          </p:nvPicPr>
          <p:blipFill>
            <a:blip r:embed="rId3"/>
            <a:stretch>
              <a:fillRect/>
            </a:stretch>
          </p:blipFill>
          <p:spPr>
            <a:xfrm>
              <a:off x="397606" y="510473"/>
              <a:ext cx="3206453" cy="3095340"/>
            </a:xfrm>
            <a:prstGeom prst="rect">
              <a:avLst/>
            </a:prstGeom>
            <a:effectLst>
              <a:outerShdw blurRad="50800" dist="63500" dir="2700000" rotWithShape="0">
                <a:srgbClr val="000000">
                  <a:alpha val="50000"/>
                </a:srgbClr>
              </a:outerShdw>
            </a:effectLst>
          </p:spPr>
        </p:pic>
        <p:pic>
          <p:nvPicPr>
            <p:cNvPr id="407" name="push-pin-png-pushpin-png-pic-640.png" descr="push-pin-png-pushpin-png-pic-640.png"/>
            <p:cNvPicPr>
              <a:picLocks noChangeAspect="1"/>
            </p:cNvPicPr>
            <p:nvPr/>
          </p:nvPicPr>
          <p:blipFill>
            <a:blip r:embed="rId4"/>
            <a:stretch>
              <a:fillRect/>
            </a:stretch>
          </p:blipFill>
          <p:spPr>
            <a:xfrm flipH="1">
              <a:off x="0" y="0"/>
              <a:ext cx="1092060" cy="728609"/>
            </a:xfrm>
            <a:prstGeom prst="rect">
              <a:avLst/>
            </a:prstGeom>
            <a:ln w="12700" cap="flat">
              <a:noFill/>
              <a:miter lim="400000"/>
            </a:ln>
            <a:effectLst/>
          </p:spPr>
        </p:pic>
        <p:pic>
          <p:nvPicPr>
            <p:cNvPr id="408" name="push-pin-png-pushpin-png-pic-640.png" descr="push-pin-png-pushpin-png-pic-640.png"/>
            <p:cNvPicPr>
              <a:picLocks noChangeAspect="1"/>
            </p:cNvPicPr>
            <p:nvPr/>
          </p:nvPicPr>
          <p:blipFill>
            <a:blip r:embed="rId4"/>
            <a:stretch>
              <a:fillRect/>
            </a:stretch>
          </p:blipFill>
          <p:spPr>
            <a:xfrm flipH="1">
              <a:off x="2818145" y="0"/>
              <a:ext cx="1092060" cy="728609"/>
            </a:xfrm>
            <a:prstGeom prst="rect">
              <a:avLst/>
            </a:prstGeom>
            <a:ln w="12700" cap="flat">
              <a:noFill/>
              <a:miter lim="400000"/>
            </a:ln>
            <a:effectLst/>
          </p:spPr>
        </p:pic>
      </p:grpSp>
      <p:sp>
        <p:nvSpPr>
          <p:cNvPr id="410" name="Slide Number"/>
          <p:cNvSpPr txBox="1">
            <a:spLocks noGrp="1"/>
          </p:cNvSpPr>
          <p:nvPr>
            <p:ph type="sldNum" sz="quarter" idx="4294967295"/>
          </p:nvPr>
        </p:nvSpPr>
        <p:spPr>
          <a:xfrm>
            <a:off x="4313077" y="4803066"/>
            <a:ext cx="275798" cy="26425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lstStyle>
            <a:lvl1pPr>
              <a:defRPr>
                <a:solidFill>
                  <a:srgbClr val="FFFFFF"/>
                </a:solidFill>
              </a:defRPr>
            </a:lvl1pPr>
          </a:lstStyle>
          <a:p>
            <a:fld id="{86CB4B4D-7CA3-9044-876B-883B54F8677D}" type="slidenum">
              <a:rPr/>
              <a:t>40</a:t>
            </a:fld>
            <a:endParaRPr/>
          </a:p>
        </p:txBody>
      </p:sp>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5D3F444-1177-2B1C-7508-8063ADEF492F}"/>
              </a:ext>
            </a:extLst>
          </p:cNvPr>
          <p:cNvSpPr txBox="1">
            <a:spLocks/>
          </p:cNvSpPr>
          <p:nvPr/>
        </p:nvSpPr>
        <p:spPr>
          <a:xfrm>
            <a:off x="201189" y="124318"/>
            <a:ext cx="8741621" cy="5325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b">
            <a:normAutofit fontScale="97500"/>
          </a:bodyPr>
          <a:lstStyle>
            <a:lvl1pPr marL="0" marR="0" indent="0" algn="l" defTabSz="896111" rtl="0" latinLnBrk="0">
              <a:lnSpc>
                <a:spcPct val="85000"/>
              </a:lnSpc>
              <a:spcBef>
                <a:spcPts val="0"/>
              </a:spcBef>
              <a:spcAft>
                <a:spcPts val="0"/>
              </a:spcAft>
              <a:buClrTx/>
              <a:buSzTx/>
              <a:buFontTx/>
              <a:buNone/>
              <a:tabLst/>
              <a:defRPr sz="3500" b="1" i="0" u="none" strike="noStrike" cap="none" spc="0" baseline="0">
                <a:solidFill>
                  <a:srgbClr val="0096FF"/>
                </a:solidFill>
                <a:uFillTx/>
                <a:latin typeface="Calibri"/>
                <a:ea typeface="Calibri"/>
                <a:cs typeface="Calibri"/>
                <a:sym typeface="Calibri"/>
              </a:defRPr>
            </a:lvl1pPr>
            <a:lvl2pPr marL="0" marR="0" indent="0" algn="l" defTabSz="914400" rtl="0" latinLnBrk="0">
              <a:lnSpc>
                <a:spcPct val="85000"/>
              </a:lnSpc>
              <a:spcBef>
                <a:spcPts val="0"/>
              </a:spcBef>
              <a:spcAft>
                <a:spcPts val="0"/>
              </a:spcAft>
              <a:buClrTx/>
              <a:buSzTx/>
              <a:buFontTx/>
              <a:buNone/>
              <a:tabLst/>
              <a:defRPr sz="3600" b="1" i="0" u="none" strike="noStrike" cap="none" spc="0" baseline="0">
                <a:solidFill>
                  <a:srgbClr val="3F3F3F"/>
                </a:solidFill>
                <a:uFillTx/>
                <a:latin typeface="Calibri"/>
                <a:ea typeface="Calibri"/>
                <a:cs typeface="Calibri"/>
                <a:sym typeface="Calibri"/>
              </a:defRPr>
            </a:lvl2pPr>
            <a:lvl3pPr marL="0" marR="0" indent="0" algn="l" defTabSz="914400" rtl="0" latinLnBrk="0">
              <a:lnSpc>
                <a:spcPct val="85000"/>
              </a:lnSpc>
              <a:spcBef>
                <a:spcPts val="0"/>
              </a:spcBef>
              <a:spcAft>
                <a:spcPts val="0"/>
              </a:spcAft>
              <a:buClrTx/>
              <a:buSzTx/>
              <a:buFontTx/>
              <a:buNone/>
              <a:tabLst/>
              <a:defRPr sz="3600" b="1" i="0" u="none" strike="noStrike" cap="none" spc="0" baseline="0">
                <a:solidFill>
                  <a:srgbClr val="3F3F3F"/>
                </a:solidFill>
                <a:uFillTx/>
                <a:latin typeface="Calibri"/>
                <a:ea typeface="Calibri"/>
                <a:cs typeface="Calibri"/>
                <a:sym typeface="Calibri"/>
              </a:defRPr>
            </a:lvl3pPr>
            <a:lvl4pPr marL="0" marR="0" indent="0" algn="l" defTabSz="914400" rtl="0" latinLnBrk="0">
              <a:lnSpc>
                <a:spcPct val="85000"/>
              </a:lnSpc>
              <a:spcBef>
                <a:spcPts val="0"/>
              </a:spcBef>
              <a:spcAft>
                <a:spcPts val="0"/>
              </a:spcAft>
              <a:buClrTx/>
              <a:buSzTx/>
              <a:buFontTx/>
              <a:buNone/>
              <a:tabLst/>
              <a:defRPr sz="3600" b="1" i="0" u="none" strike="noStrike" cap="none" spc="0" baseline="0">
                <a:solidFill>
                  <a:srgbClr val="3F3F3F"/>
                </a:solidFill>
                <a:uFillTx/>
                <a:latin typeface="Calibri"/>
                <a:ea typeface="Calibri"/>
                <a:cs typeface="Calibri"/>
                <a:sym typeface="Calibri"/>
              </a:defRPr>
            </a:lvl4pPr>
            <a:lvl5pPr marL="0" marR="0" indent="0" algn="l" defTabSz="914400" rtl="0" latinLnBrk="0">
              <a:lnSpc>
                <a:spcPct val="85000"/>
              </a:lnSpc>
              <a:spcBef>
                <a:spcPts val="0"/>
              </a:spcBef>
              <a:spcAft>
                <a:spcPts val="0"/>
              </a:spcAft>
              <a:buClrTx/>
              <a:buSzTx/>
              <a:buFontTx/>
              <a:buNone/>
              <a:tabLst/>
              <a:defRPr sz="3600" b="1" i="0" u="none" strike="noStrike" cap="none" spc="0" baseline="0">
                <a:solidFill>
                  <a:srgbClr val="3F3F3F"/>
                </a:solidFill>
                <a:uFillTx/>
                <a:latin typeface="Calibri"/>
                <a:ea typeface="Calibri"/>
                <a:cs typeface="Calibri"/>
                <a:sym typeface="Calibri"/>
              </a:defRPr>
            </a:lvl5pPr>
            <a:lvl6pPr marL="0" marR="0" indent="0" algn="l" defTabSz="914400" rtl="0" latinLnBrk="0">
              <a:lnSpc>
                <a:spcPct val="85000"/>
              </a:lnSpc>
              <a:spcBef>
                <a:spcPts val="0"/>
              </a:spcBef>
              <a:spcAft>
                <a:spcPts val="0"/>
              </a:spcAft>
              <a:buClrTx/>
              <a:buSzTx/>
              <a:buFontTx/>
              <a:buNone/>
              <a:tabLst/>
              <a:defRPr sz="3600" b="1" i="0" u="none" strike="noStrike" cap="none" spc="0" baseline="0">
                <a:solidFill>
                  <a:srgbClr val="3F3F3F"/>
                </a:solidFill>
                <a:uFillTx/>
                <a:latin typeface="Calibri"/>
                <a:ea typeface="Calibri"/>
                <a:cs typeface="Calibri"/>
                <a:sym typeface="Calibri"/>
              </a:defRPr>
            </a:lvl6pPr>
            <a:lvl7pPr marL="0" marR="0" indent="0" algn="l" defTabSz="914400" rtl="0" latinLnBrk="0">
              <a:lnSpc>
                <a:spcPct val="85000"/>
              </a:lnSpc>
              <a:spcBef>
                <a:spcPts val="0"/>
              </a:spcBef>
              <a:spcAft>
                <a:spcPts val="0"/>
              </a:spcAft>
              <a:buClrTx/>
              <a:buSzTx/>
              <a:buFontTx/>
              <a:buNone/>
              <a:tabLst/>
              <a:defRPr sz="3600" b="1" i="0" u="none" strike="noStrike" cap="none" spc="0" baseline="0">
                <a:solidFill>
                  <a:srgbClr val="3F3F3F"/>
                </a:solidFill>
                <a:uFillTx/>
                <a:latin typeface="Calibri"/>
                <a:ea typeface="Calibri"/>
                <a:cs typeface="Calibri"/>
                <a:sym typeface="Calibri"/>
              </a:defRPr>
            </a:lvl7pPr>
            <a:lvl8pPr marL="0" marR="0" indent="0" algn="l" defTabSz="914400" rtl="0" latinLnBrk="0">
              <a:lnSpc>
                <a:spcPct val="85000"/>
              </a:lnSpc>
              <a:spcBef>
                <a:spcPts val="0"/>
              </a:spcBef>
              <a:spcAft>
                <a:spcPts val="0"/>
              </a:spcAft>
              <a:buClrTx/>
              <a:buSzTx/>
              <a:buFontTx/>
              <a:buNone/>
              <a:tabLst/>
              <a:defRPr sz="3600" b="1" i="0" u="none" strike="noStrike" cap="none" spc="0" baseline="0">
                <a:solidFill>
                  <a:srgbClr val="3F3F3F"/>
                </a:solidFill>
                <a:uFillTx/>
                <a:latin typeface="Calibri"/>
                <a:ea typeface="Calibri"/>
                <a:cs typeface="Calibri"/>
                <a:sym typeface="Calibri"/>
              </a:defRPr>
            </a:lvl8pPr>
            <a:lvl9pPr marL="0" marR="0" indent="0" algn="l" defTabSz="914400" rtl="0" latinLnBrk="0">
              <a:lnSpc>
                <a:spcPct val="85000"/>
              </a:lnSpc>
              <a:spcBef>
                <a:spcPts val="0"/>
              </a:spcBef>
              <a:spcAft>
                <a:spcPts val="0"/>
              </a:spcAft>
              <a:buClrTx/>
              <a:buSzTx/>
              <a:buFontTx/>
              <a:buNone/>
              <a:tabLst/>
              <a:defRPr sz="3600" b="1" i="0" u="none" strike="noStrike" cap="none" spc="0" baseline="0">
                <a:solidFill>
                  <a:srgbClr val="3F3F3F"/>
                </a:solidFill>
                <a:uFillTx/>
                <a:latin typeface="Calibri"/>
                <a:ea typeface="Calibri"/>
                <a:cs typeface="Calibri"/>
                <a:sym typeface="Calibri"/>
              </a:defRPr>
            </a:lvl9pPr>
          </a:lstStyle>
          <a:p>
            <a:pPr hangingPunct="1"/>
            <a:r>
              <a:rPr lang="en-US" dirty="0"/>
              <a:t>Thank You!!			  	Keep In Touch!</a:t>
            </a:r>
          </a:p>
        </p:txBody>
      </p:sp>
      <p:pic>
        <p:nvPicPr>
          <p:cNvPr id="5" name="Picture 3" descr="Badges.jpg">
            <a:extLst>
              <a:ext uri="{FF2B5EF4-FFF2-40B4-BE49-F238E27FC236}">
                <a16:creationId xmlns:a16="http://schemas.microsoft.com/office/drawing/2014/main" id="{D885EA6A-36BC-B89D-57E7-D70D3108510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20913" y="1147867"/>
            <a:ext cx="34544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B26E67FD-8C32-F7D7-E971-15B729BAE452}"/>
              </a:ext>
            </a:extLst>
          </p:cNvPr>
          <p:cNvSpPr txBox="1"/>
          <p:nvPr/>
        </p:nvSpPr>
        <p:spPr>
          <a:xfrm>
            <a:off x="3115914" y="3865443"/>
            <a:ext cx="2264398" cy="52321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dirty="0">
                <a:ln>
                  <a:noFill/>
                </a:ln>
                <a:solidFill>
                  <a:srgbClr val="000000"/>
                </a:solidFill>
                <a:effectLst/>
                <a:uFillTx/>
                <a:latin typeface="+mn-lt"/>
                <a:ea typeface="+mn-ea"/>
                <a:cs typeface="+mn-cs"/>
                <a:sym typeface="Arial"/>
              </a:rPr>
              <a:t>802-282-6700</a:t>
            </a:r>
          </a:p>
          <a:p>
            <a:pPr marL="0" marR="0" indent="0" algn="l" defTabSz="914400" rtl="0" fontAlgn="auto" latinLnBrk="0" hangingPunct="0">
              <a:lnSpc>
                <a:spcPct val="100000"/>
              </a:lnSpc>
              <a:spcBef>
                <a:spcPts val="0"/>
              </a:spcBef>
              <a:spcAft>
                <a:spcPts val="0"/>
              </a:spcAft>
              <a:buClrTx/>
              <a:buSzTx/>
              <a:buFontTx/>
              <a:buNone/>
              <a:tabLst/>
            </a:pPr>
            <a:r>
              <a:rPr lang="en-US" dirty="0"/>
              <a:t>pressrelations@hamsci.org</a:t>
            </a:r>
            <a:endParaRPr kumimoji="0" lang="en-US" sz="1400" b="0" i="0" u="none" strike="noStrike" cap="none" spc="0" normalizeH="0" baseline="0" dirty="0">
              <a:ln>
                <a:noFill/>
              </a:ln>
              <a:solidFill>
                <a:srgbClr val="000000"/>
              </a:solidFill>
              <a:effectLst/>
              <a:uFillTx/>
              <a:latin typeface="+mn-lt"/>
              <a:ea typeface="+mn-ea"/>
              <a:cs typeface="+mn-cs"/>
              <a:sym typeface="Arial"/>
            </a:endParaRPr>
          </a:p>
        </p:txBody>
      </p:sp>
    </p:spTree>
    <p:extLst>
      <p:ext uri="{BB962C8B-B14F-4D97-AF65-F5344CB8AC3E}">
        <p14:creationId xmlns:p14="http://schemas.microsoft.com/office/powerpoint/2010/main" val="3368155631"/>
      </p:ext>
    </p:extLst>
  </p:cSld>
  <p:clrMapOvr>
    <a:masterClrMapping/>
  </p:clrMapOvr>
  <p:transition spd="med"/>
</p:sld>
</file>

<file path=ppt/theme/theme1.xml><?xml version="1.0" encoding="utf-8"?>
<a:theme xmlns:a="http://schemas.openxmlformats.org/drawingml/2006/main" name="Retrospect">
  <a:themeElements>
    <a:clrScheme name="Retrospect">
      <a:dk1>
        <a:srgbClr val="000000"/>
      </a:dk1>
      <a:lt1>
        <a:srgbClr val="FFFFFF"/>
      </a:lt1>
      <a:dk2>
        <a:srgbClr val="A7A7A7"/>
      </a:dk2>
      <a:lt2>
        <a:srgbClr val="535353"/>
      </a:lt2>
      <a:accent1>
        <a:srgbClr val="E48312"/>
      </a:accent1>
      <a:accent2>
        <a:srgbClr val="BD582C"/>
      </a:accent2>
      <a:accent3>
        <a:srgbClr val="865640"/>
      </a:accent3>
      <a:accent4>
        <a:srgbClr val="9B8357"/>
      </a:accent4>
      <a:accent5>
        <a:srgbClr val="C2BC80"/>
      </a:accent5>
      <a:accent6>
        <a:srgbClr val="94A088"/>
      </a:accent6>
      <a:hlink>
        <a:srgbClr val="0000FF"/>
      </a:hlink>
      <a:folHlink>
        <a:srgbClr val="FF00FF"/>
      </a:folHlink>
    </a:clrScheme>
    <a:fontScheme name="Retrospect">
      <a:majorFont>
        <a:latin typeface="Helvetica"/>
        <a:ea typeface="Helvetica"/>
        <a:cs typeface="Helvetica"/>
      </a:majorFont>
      <a:minorFont>
        <a:latin typeface="Arial"/>
        <a:ea typeface="Arial"/>
        <a:cs typeface="Arial"/>
      </a:minorFont>
    </a:fontScheme>
    <a:fmtScheme name="Retrospec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Retrospect">
  <a:themeElements>
    <a:clrScheme name="Retrospect">
      <a:dk1>
        <a:srgbClr val="000000"/>
      </a:dk1>
      <a:lt1>
        <a:srgbClr val="FFFFFF"/>
      </a:lt1>
      <a:dk2>
        <a:srgbClr val="A7A7A7"/>
      </a:dk2>
      <a:lt2>
        <a:srgbClr val="535353"/>
      </a:lt2>
      <a:accent1>
        <a:srgbClr val="E48312"/>
      </a:accent1>
      <a:accent2>
        <a:srgbClr val="BD582C"/>
      </a:accent2>
      <a:accent3>
        <a:srgbClr val="865640"/>
      </a:accent3>
      <a:accent4>
        <a:srgbClr val="9B8357"/>
      </a:accent4>
      <a:accent5>
        <a:srgbClr val="C2BC80"/>
      </a:accent5>
      <a:accent6>
        <a:srgbClr val="94A088"/>
      </a:accent6>
      <a:hlink>
        <a:srgbClr val="0000FF"/>
      </a:hlink>
      <a:folHlink>
        <a:srgbClr val="FF00FF"/>
      </a:folHlink>
    </a:clrScheme>
    <a:fontScheme name="Retrospect">
      <a:majorFont>
        <a:latin typeface="Helvetica"/>
        <a:ea typeface="Helvetica"/>
        <a:cs typeface="Helvetica"/>
      </a:majorFont>
      <a:minorFont>
        <a:latin typeface="Arial"/>
        <a:ea typeface="Arial"/>
        <a:cs typeface="Arial"/>
      </a:minorFont>
    </a:fontScheme>
    <a:fmtScheme name="Retrospec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45</TotalTime>
  <Words>3032</Words>
  <Application>Microsoft Office PowerPoint</Application>
  <PresentationFormat>On-screen Show (16:9)</PresentationFormat>
  <Paragraphs>272</Paragraphs>
  <Slides>41</Slides>
  <Notes>39</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41</vt:i4>
      </vt:variant>
    </vt:vector>
  </HeadingPairs>
  <TitlesOfParts>
    <vt:vector size="45" baseType="lpstr">
      <vt:lpstr>Arial</vt:lpstr>
      <vt:lpstr>Calibri</vt:lpstr>
      <vt:lpstr>Wingdings</vt:lpstr>
      <vt:lpstr>Retrospect</vt:lpstr>
      <vt:lpstr>PowerPoint Presentation</vt:lpstr>
      <vt:lpstr>PowerPoint Presentation</vt:lpstr>
      <vt:lpstr>Ham Radio Science Citizen Investigation</vt:lpstr>
      <vt:lpstr>Solar Eclipses - Why the Interest?</vt:lpstr>
      <vt:lpstr>Thousands of years ago…</vt:lpstr>
      <vt:lpstr>Thousands of years ago…</vt:lpstr>
      <vt:lpstr>Centuries ago: Astrologers were tasked by the emperors to predict eclipses If they missed, they could be executed  Modern Times: Eclipse predictions are highly accurate - no one’s life is at risk! Accurate predictions allow us to plan studies of eclipse-related phenomena years in advance</vt:lpstr>
      <vt:lpstr>North American Solar Eclipses</vt:lpstr>
      <vt:lpstr>The Moon Casts a Shadow: Umbra and Penumbra</vt:lpstr>
      <vt:lpstr>Total and Annular Solar Eclipses</vt:lpstr>
      <vt:lpstr>Solar Eclipses - 2023 and 2024</vt:lpstr>
      <vt:lpstr>The Ionosphere - Layers By Night and By Day</vt:lpstr>
      <vt:lpstr>Eclipse Ionospheric Effects</vt:lpstr>
      <vt:lpstr>Differences Between Eclipses and Day-Night</vt:lpstr>
      <vt:lpstr>Eclipses as Controlled Experiments</vt:lpstr>
      <vt:lpstr>Total Solar Eclipse: April 8, 2024</vt:lpstr>
      <vt:lpstr>FoEIS Events</vt:lpstr>
      <vt:lpstr>FoEIS Events</vt:lpstr>
      <vt:lpstr>Solar Eclipse QSO Party:  The More the Merrier</vt:lpstr>
      <vt:lpstr>SEQP FAQs and Rules</vt:lpstr>
      <vt:lpstr>Gladstone Signal Spotting Challenge</vt:lpstr>
      <vt:lpstr>Gladstone Signal Spotting Challenge</vt:lpstr>
      <vt:lpstr>Gladstone Signal Spotting Challenge</vt:lpstr>
      <vt:lpstr>Grape Personal Space Weather Stations</vt:lpstr>
      <vt:lpstr>Grape PSWS - For More Information</vt:lpstr>
      <vt:lpstr>Time Delay of Arrival Event</vt:lpstr>
      <vt:lpstr>In Summary: FoEIS is Fun, with a Purpose</vt:lpstr>
      <vt:lpstr>Interesting Observations from the October 14, 2023 Eclipse</vt:lpstr>
      <vt:lpstr>Grape Receiver Observation</vt:lpstr>
      <vt:lpstr>Medium Wave Reception Observation</vt:lpstr>
      <vt:lpstr>Noise and Signal Level Enhancements</vt:lpstr>
      <vt:lpstr>Participation is Key - The More, the Better</vt:lpstr>
      <vt:lpstr>PowerPoint Presentation</vt:lpstr>
      <vt:lpstr>HamSCI Zoom Telecons—Get Involved!!</vt:lpstr>
      <vt:lpstr>PowerPoint Presentation</vt:lpstr>
      <vt:lpstr>Publications</vt:lpstr>
      <vt:lpstr>Publications</vt:lpstr>
      <vt:lpstr>Acknowledgments</vt:lpstr>
      <vt:lpstr>HamSCI Supporters and Partners</vt:lpstr>
      <vt:lpstr>Questions?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HamSCI Festivals of Eclipse Ionospheric Science: Contesters, HF Operators and SWLs Wanted!</dc:title>
  <dc:creator>Edward</dc:creator>
  <cp:lastModifiedBy>Edward Efchak</cp:lastModifiedBy>
  <cp:revision>12</cp:revision>
  <cp:lastPrinted>2024-01-10T19:27:25Z</cp:lastPrinted>
  <dcterms:modified xsi:type="dcterms:W3CDTF">2024-02-13T19:43:13Z</dcterms:modified>
</cp:coreProperties>
</file>